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7" r:id="rId2"/>
    <p:sldId id="435" r:id="rId3"/>
    <p:sldId id="434" r:id="rId4"/>
    <p:sldId id="401" r:id="rId5"/>
    <p:sldId id="439" r:id="rId6"/>
    <p:sldId id="402" r:id="rId7"/>
    <p:sldId id="404" r:id="rId8"/>
    <p:sldId id="437" r:id="rId9"/>
    <p:sldId id="441" r:id="rId10"/>
    <p:sldId id="405" r:id="rId11"/>
    <p:sldId id="391" r:id="rId12"/>
    <p:sldId id="403" r:id="rId13"/>
    <p:sldId id="433" r:id="rId14"/>
    <p:sldId id="442" r:id="rId15"/>
    <p:sldId id="407" r:id="rId16"/>
    <p:sldId id="445" r:id="rId17"/>
    <p:sldId id="392" r:id="rId18"/>
    <p:sldId id="446" r:id="rId19"/>
    <p:sldId id="411" r:id="rId20"/>
    <p:sldId id="447" r:id="rId21"/>
    <p:sldId id="443" r:id="rId22"/>
    <p:sldId id="432" r:id="rId23"/>
    <p:sldId id="336" r:id="rId24"/>
    <p:sldId id="353" r:id="rId25"/>
    <p:sldId id="355" r:id="rId26"/>
    <p:sldId id="374" r:id="rId27"/>
    <p:sldId id="375" r:id="rId28"/>
    <p:sldId id="323" r:id="rId29"/>
    <p:sldId id="378" r:id="rId30"/>
    <p:sldId id="370" r:id="rId31"/>
    <p:sldId id="364" r:id="rId32"/>
    <p:sldId id="366" r:id="rId33"/>
    <p:sldId id="367" r:id="rId34"/>
    <p:sldId id="379" r:id="rId35"/>
    <p:sldId id="427" r:id="rId36"/>
    <p:sldId id="369" r:id="rId37"/>
    <p:sldId id="383" r:id="rId38"/>
    <p:sldId id="376" r:id="rId39"/>
    <p:sldId id="325" r:id="rId40"/>
    <p:sldId id="377" r:id="rId41"/>
    <p:sldId id="423" r:id="rId42"/>
    <p:sldId id="410" r:id="rId43"/>
    <p:sldId id="448" r:id="rId44"/>
    <p:sldId id="451" r:id="rId45"/>
    <p:sldId id="452" r:id="rId46"/>
    <p:sldId id="453" r:id="rId47"/>
    <p:sldId id="454" r:id="rId48"/>
    <p:sldId id="455" r:id="rId49"/>
    <p:sldId id="414" r:id="rId50"/>
    <p:sldId id="415" r:id="rId51"/>
    <p:sldId id="416" r:id="rId52"/>
    <p:sldId id="417" r:id="rId53"/>
    <p:sldId id="419" r:id="rId54"/>
    <p:sldId id="420" r:id="rId55"/>
    <p:sldId id="421" r:id="rId56"/>
    <p:sldId id="429" r:id="rId57"/>
    <p:sldId id="430" r:id="rId58"/>
    <p:sldId id="431" r:id="rId59"/>
    <p:sldId id="303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85" autoAdjust="0"/>
    <p:restoredTop sz="87542" autoAdjust="0"/>
  </p:normalViewPr>
  <p:slideViewPr>
    <p:cSldViewPr snapToGrid="0" showGuides="1">
      <p:cViewPr varScale="1">
        <p:scale>
          <a:sx n="65" d="100"/>
          <a:sy n="65" d="100"/>
        </p:scale>
        <p:origin x="4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1B080-9291-45B7-815C-565B46CFEE47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4558-D82A-4CED-8749-3827DAE5B8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51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D6AD1-EF79-4B09-BE73-35493599C6E5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E6BAE-7D18-440F-A15F-D4336F6E0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69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40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2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83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38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747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3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15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31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55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9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3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988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589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7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48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25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159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86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93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82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401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72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01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387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06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34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554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9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005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9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5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38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36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44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842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25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36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掌握不同架构的配置方法 </a:t>
            </a:r>
            <a:r>
              <a:rPr lang="en-US" altLang="zh-CN" dirty="0" smtClean="0"/>
              <a:t>2.</a:t>
            </a:r>
            <a:r>
              <a:rPr lang="zh-CN" altLang="en-US" dirty="0" smtClean="0"/>
              <a:t>了解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618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imagenet</a:t>
            </a:r>
            <a:r>
              <a:rPr lang="zh-CN" altLang="en-US" dirty="0" smtClean="0"/>
              <a:t>冠军；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6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Googlenet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提出</a:t>
            </a:r>
            <a:r>
              <a:rPr lang="en-US" altLang="zh-CN" dirty="0" smtClean="0"/>
              <a:t>BN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提出残差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42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如前所述，神经网络需要支持很多种类的算子。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7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73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84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93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81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11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4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33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1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神经网络框架的必要性，复杂性，实现效率，等等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3533-E186-4A28-9996-69204343F5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83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4606047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54" eaLnBrk="1" hangingPunct="1">
              <a:defRPr/>
            </a:pPr>
            <a:endParaRPr lang="zh-CN" altLang="en-US" sz="1425" kern="0" smtClean="0">
              <a:solidFill>
                <a:prstClr val="black"/>
              </a:solidFill>
            </a:endParaRPr>
          </a:p>
        </p:txBody>
      </p:sp>
      <p:pic>
        <p:nvPicPr>
          <p:cNvPr id="9" name="Picture 9" descr="新品牌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3630" y="5897725"/>
            <a:ext cx="2384423" cy="58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58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6185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54" eaLnBrk="1" hangingPunct="1">
              <a:defRPr/>
            </a:pPr>
            <a:endParaRPr lang="zh-CN" altLang="en-US" sz="1425" kern="0" smtClean="0">
              <a:solidFill>
                <a:prstClr val="black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661850"/>
            <a:ext cx="12192000" cy="57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/>
          <a:p>
            <a:endParaRPr lang="zh-CN" altLang="en-US" sz="142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pic>
        <p:nvPicPr>
          <p:cNvPr id="10" name="Picture 9" descr="新品牌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5713" y="6496968"/>
            <a:ext cx="1477757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11811073" y="6587484"/>
            <a:ext cx="289083" cy="180000"/>
          </a:xfrm>
          <a:prstGeom prst="rect">
            <a:avLst/>
          </a:prstGeom>
          <a:solidFill>
            <a:srgbClr val="0062AC"/>
          </a:solidFill>
          <a:ln>
            <a:noFill/>
          </a:ln>
          <a:effectLst/>
          <a:extLst/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4A7E4C40-3A1B-47A8-8D90-75A14E1F90CB}" type="slidenum">
              <a:rPr lang="en-US" altLang="zh-CN" sz="800">
                <a:solidFill>
                  <a:srgbClr val="FFFFFF"/>
                </a:solidFill>
                <a:latin typeface="MyriadRegular" pitchFamily="2" charset="0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800" dirty="0">
              <a:solidFill>
                <a:srgbClr val="FFFFFF"/>
              </a:solidFill>
              <a:latin typeface="MyriadRegular" pitchFamily="2" charset="0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53291" y="1"/>
            <a:ext cx="11520054" cy="66185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70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0" y="0"/>
            <a:ext cx="1123576" cy="6858000"/>
          </a:xfrm>
          <a:prstGeom prst="rect">
            <a:avLst/>
          </a:prstGeom>
          <a:solidFill>
            <a:srgbClr val="1F497D"/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54" eaLnBrk="1" hangingPunct="1">
              <a:defRPr/>
            </a:pPr>
            <a:endParaRPr lang="zh-CN" altLang="en-US" sz="1425" kern="0" smtClean="0">
              <a:solidFill>
                <a:prstClr val="black"/>
              </a:solidFill>
            </a:endParaRP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1123576" y="0"/>
            <a:ext cx="9171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/>
          <a:p>
            <a:endParaRPr lang="zh-CN" altLang="en-US" sz="142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pic>
        <p:nvPicPr>
          <p:cNvPr id="5" name="Picture 9" descr="新品牌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5713" y="6496968"/>
            <a:ext cx="1477757" cy="36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11811073" y="6587484"/>
            <a:ext cx="289083" cy="180000"/>
          </a:xfrm>
          <a:prstGeom prst="rect">
            <a:avLst/>
          </a:prstGeom>
          <a:solidFill>
            <a:srgbClr val="0062AC"/>
          </a:solidFill>
          <a:ln>
            <a:noFill/>
          </a:ln>
          <a:effectLst/>
          <a:extLst/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4A7E4C40-3A1B-47A8-8D90-75A14E1F90CB}" type="slidenum">
              <a:rPr lang="en-US" altLang="zh-CN" sz="800">
                <a:solidFill>
                  <a:srgbClr val="FFFFFF"/>
                </a:solidFill>
                <a:latin typeface="MyriadRegular" pitchFamily="2" charset="0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800" dirty="0">
              <a:solidFill>
                <a:srgbClr val="FFFFFF"/>
              </a:solidFill>
              <a:latin typeface="Myriad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661850"/>
          </a:xfrm>
          <a:prstGeom prst="rect">
            <a:avLst/>
          </a:prstGeom>
          <a:solidFill>
            <a:srgbClr val="0869B1"/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354" eaLnBrk="1" hangingPunct="1">
              <a:defRPr/>
            </a:pPr>
            <a:endParaRPr lang="zh-CN" altLang="en-US" sz="1425" kern="0" smtClean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661850"/>
            <a:ext cx="12192000" cy="57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lIns="91432" tIns="45716" rIns="91432" bIns="45716" anchor="ctr"/>
          <a:lstStyle/>
          <a:p>
            <a:endParaRPr lang="zh-CN" altLang="en-US" sz="1425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3" name="标题 14"/>
          <p:cNvSpPr>
            <a:spLocks noGrp="1"/>
          </p:cNvSpPr>
          <p:nvPr>
            <p:ph type="title"/>
          </p:nvPr>
        </p:nvSpPr>
        <p:spPr>
          <a:xfrm>
            <a:off x="353291" y="1"/>
            <a:ext cx="11520054" cy="66185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6"/>
          <a:stretch/>
        </p:blipFill>
        <p:spPr>
          <a:xfrm>
            <a:off x="0" y="6352792"/>
            <a:ext cx="12194275" cy="504000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11705984" y="6419809"/>
            <a:ext cx="486016" cy="24368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68577" tIns="34289" rIns="68577" bIns="3428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4A7E4C40-3A1B-47A8-8D90-75A14E1F90CB}" type="slidenum">
              <a:rPr lang="en-US" altLang="zh-CN" sz="1400" b="1">
                <a:solidFill>
                  <a:srgbClr val="FFFFFF"/>
                </a:solidFill>
                <a:latin typeface="MyriadRegular" pitchFamily="2" charset="0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b="1" dirty="0">
              <a:solidFill>
                <a:srgbClr val="FFFFFF"/>
              </a:solidFill>
              <a:latin typeface="MyriadRegular" pitchFamily="2" charset="0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7372066" y="6325176"/>
            <a:ext cx="4285053" cy="584775"/>
            <a:chOff x="5418164" y="6299408"/>
            <a:chExt cx="4285053" cy="584775"/>
          </a:xfrm>
        </p:grpSpPr>
        <p:sp>
          <p:nvSpPr>
            <p:cNvPr id="10" name="文本框 9"/>
            <p:cNvSpPr txBox="1"/>
            <p:nvPr userDrawn="1"/>
          </p:nvSpPr>
          <p:spPr>
            <a:xfrm>
              <a:off x="6283217" y="6354000"/>
              <a:ext cx="3420000" cy="307777"/>
            </a:xfrm>
            <a:prstGeom prst="rect">
              <a:avLst/>
            </a:prstGeom>
            <a:solidFill>
              <a:srgbClr val="0969B1">
                <a:alpha val="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zh-CN" altLang="en-US" sz="1400" b="1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高效能服务器和存储技术国家重点实验室</a:t>
              </a:r>
              <a:endParaRPr lang="zh-CN" altLang="en-US" sz="1400" b="1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6283217" y="6570835"/>
              <a:ext cx="3420000" cy="230832"/>
            </a:xfrm>
            <a:prstGeom prst="rect">
              <a:avLst/>
            </a:prstGeom>
            <a:solidFill>
              <a:srgbClr val="0969B1">
                <a:alpha val="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zh-CN" sz="900" b="0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State Key Laboratory</a:t>
              </a:r>
              <a:r>
                <a:rPr lang="en-US" altLang="zh-CN" sz="900" b="0" baseline="0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 of High-end Server &amp; Storage Technology</a:t>
              </a:r>
              <a:endParaRPr lang="en-US" altLang="zh-CN" sz="900" b="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418164" y="6299408"/>
              <a:ext cx="9758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200" b="1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HSS </a:t>
              </a:r>
              <a:endParaRPr lang="zh-CN" altLang="en-US" sz="3200" dirty="0"/>
            </a:p>
          </p:txBody>
        </p:sp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269"/>
          <a:stretch/>
        </p:blipFill>
        <p:spPr>
          <a:xfrm>
            <a:off x="503417" y="6450890"/>
            <a:ext cx="1489156" cy="3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81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25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5pPr>
      <a:lvl6pPr marL="457167" algn="l" rtl="0" fontAlgn="base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6pPr>
      <a:lvl7pPr marL="914332" algn="l" rtl="0" fontAlgn="base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7pPr>
      <a:lvl8pPr marL="1371498" algn="l" rtl="0" fontAlgn="base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8pPr>
      <a:lvl9pPr marL="1828664" algn="l" rtl="0" fontAlgn="base">
        <a:spcBef>
          <a:spcPct val="0"/>
        </a:spcBef>
        <a:spcAft>
          <a:spcPct val="0"/>
        </a:spcAft>
        <a:defRPr sz="3200" b="1">
          <a:solidFill>
            <a:srgbClr val="0062AC"/>
          </a:solidFill>
          <a:latin typeface="MyriadRegular" pitchFamily="2" charset="0"/>
          <a:ea typeface="文鼎CS中等线" pitchFamily="49" charset="-122"/>
        </a:defRPr>
      </a:lvl9pPr>
    </p:titleStyle>
    <p:bodyStyle>
      <a:lvl1pPr marL="342874" indent="-342874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3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2pPr>
      <a:lvl3pPr marL="1181012" indent="-26668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3pPr>
      <a:lvl4pPr marL="1638178" indent="-26668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4pPr>
      <a:lvl5pPr marL="2095344" indent="-266680" algn="l" rtl="0" eaLnBrk="0" fontAlgn="t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5pPr>
      <a:lvl6pPr marL="2552508" indent="-266680" algn="l" rtl="0" fontAlgn="t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6pPr>
      <a:lvl7pPr marL="3009675" indent="-266680" algn="l" rtl="0" fontAlgn="t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7pPr>
      <a:lvl8pPr marL="3466840" indent="-266680" algn="l" rtl="0" fontAlgn="t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8pPr>
      <a:lvl9pPr marL="3924007" indent="-266680" algn="l" rtl="0" fontAlgn="t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Blip>
          <a:blip r:embed="rId6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package" Target="../embeddings/Microsoft_Visio___1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3.emf"/><Relationship Id="rId5" Type="http://schemas.openxmlformats.org/officeDocument/2006/relationships/package" Target="../embeddings/Microsoft_Visio___2.vsdx"/><Relationship Id="rId4" Type="http://schemas.openxmlformats.org/officeDocument/2006/relationships/image" Target="../media/image8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07743" y="2396801"/>
            <a:ext cx="2508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DLA</a:t>
            </a:r>
            <a:r>
              <a:rPr lang="zh-CN" altLang="en-US" sz="4400" b="1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98214" y="3525954"/>
            <a:ext cx="5954143" cy="11493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体系结构研究部 梅国强 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2021/2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147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</a:t>
            </a:r>
            <a:r>
              <a:rPr lang="en-US" altLang="zh-CN" dirty="0" smtClean="0"/>
              <a:t>DLA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65" y="1852612"/>
            <a:ext cx="6324600" cy="30765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98992" y="792468"/>
            <a:ext cx="450475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Even FPGA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Odd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FPGA</a:t>
            </a:r>
            <a:r>
              <a:rPr lang="zh-CN" altLang="en-US" sz="2000" dirty="0" smtClean="0"/>
              <a:t>的区别：</a:t>
            </a:r>
            <a:endParaRPr lang="en-US" altLang="zh-CN" sz="2000" dirty="0" smtClean="0"/>
          </a:p>
          <a:p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主机程序区别：</a:t>
            </a:r>
            <a:endParaRPr lang="en-US" altLang="zh-CN" sz="2000" dirty="0" smtClean="0"/>
          </a:p>
          <a:p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partition_numbers</a:t>
            </a:r>
            <a:r>
              <a:rPr lang="en-US" altLang="zh-CN" sz="2000" dirty="0" smtClean="0"/>
              <a:t> =0/1</a:t>
            </a:r>
            <a:r>
              <a:rPr lang="zh-CN" altLang="en-US" sz="2000" dirty="0" smtClean="0"/>
              <a:t>，对应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执行卷积神经网络的不同划分。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设备</a:t>
            </a:r>
            <a:r>
              <a:rPr lang="en-US" altLang="zh-CN" sz="2000" dirty="0" smtClean="0"/>
              <a:t>OpenCL</a:t>
            </a:r>
            <a:r>
              <a:rPr lang="zh-CN" altLang="en-US" sz="2000" dirty="0" smtClean="0"/>
              <a:t>区别：</a:t>
            </a:r>
            <a:endParaRPr lang="en-US" altLang="zh-CN" sz="2000" dirty="0" smtClean="0"/>
          </a:p>
          <a:p>
            <a:r>
              <a:rPr lang="en-US" altLang="zh-CN" sz="2000" dirty="0"/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470" y="3113900"/>
            <a:ext cx="5095875" cy="828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470" y="4068336"/>
            <a:ext cx="4947805" cy="860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70" y="5140712"/>
            <a:ext cx="5095875" cy="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主机程序运行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97313" y="898469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DLA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程序在两卡上的运行脚本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298579"/>
            <a:ext cx="5794003" cy="4395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96314" y="1298579"/>
            <a:ext cx="50770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两卡程序目录不同，</a:t>
            </a:r>
            <a:r>
              <a:rPr lang="en-US" altLang="zh-CN" sz="2000" dirty="0" smtClean="0"/>
              <a:t>BDF</a:t>
            </a:r>
            <a:r>
              <a:rPr lang="zh-CN" altLang="en-US" sz="2000" dirty="0" smtClean="0"/>
              <a:t>号不同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主机程序为</a:t>
            </a:r>
            <a:r>
              <a:rPr lang="en-US" altLang="zh-CN" sz="2000" dirty="0" smtClean="0"/>
              <a:t>build/demos/</a:t>
            </a:r>
            <a:r>
              <a:rPr lang="en-US" altLang="zh-CN" sz="2000" dirty="0" err="1" smtClean="0"/>
              <a:t>cnn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dla_demo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主机程序之前为基本环境变量设置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Aocl</a:t>
            </a:r>
            <a:r>
              <a:rPr lang="en-US" altLang="zh-CN" sz="2000" dirty="0" smtClean="0"/>
              <a:t> do </a:t>
            </a:r>
            <a:r>
              <a:rPr lang="en-US" altLang="zh-CN" sz="2000" dirty="0" err="1" smtClean="0"/>
              <a:t>env</a:t>
            </a:r>
            <a:r>
              <a:rPr lang="zh-CN" altLang="en-US" sz="2000" dirty="0" smtClean="0"/>
              <a:t>为导入</a:t>
            </a:r>
            <a:r>
              <a:rPr lang="en-US" altLang="zh-CN" sz="2000" dirty="0" smtClean="0"/>
              <a:t>AOCL</a:t>
            </a:r>
            <a:r>
              <a:rPr lang="zh-CN" altLang="en-US" sz="2000" dirty="0" smtClean="0"/>
              <a:t>的运行环境变量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--</a:t>
            </a:r>
            <a:r>
              <a:rPr lang="zh-CN" altLang="en-US" sz="2000" dirty="0" smtClean="0"/>
              <a:t>参数为</a:t>
            </a:r>
            <a:r>
              <a:rPr lang="en-US" altLang="zh-CN" sz="2000" dirty="0" err="1" smtClean="0"/>
              <a:t>dla_demo</a:t>
            </a:r>
            <a:r>
              <a:rPr lang="zh-CN" altLang="en-US" sz="2000" dirty="0" smtClean="0"/>
              <a:t>程序的输入参数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47132" y="4688348"/>
            <a:ext cx="37753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神经网络系数在哪里？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44379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仿真模式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90467" y="1688230"/>
            <a:ext cx="70940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程序编译：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</a:t>
            </a:r>
            <a:r>
              <a:rPr lang="en-US" altLang="zh-CN" sz="1600" dirty="0" smtClean="0"/>
              <a:t>AOC_ARGS+=</a:t>
            </a:r>
            <a:r>
              <a:rPr lang="zh-CN" altLang="en-US" sz="1600" dirty="0" smtClean="0"/>
              <a:t>“</a:t>
            </a:r>
            <a:r>
              <a:rPr lang="en-US" altLang="zh-CN" sz="1600" dirty="0" smtClean="0"/>
              <a:t>-march=emulator</a:t>
            </a:r>
            <a:r>
              <a:rPr lang="zh-CN" altLang="en-US" sz="1600" dirty="0" smtClean="0"/>
              <a:t>”，作用在</a:t>
            </a:r>
            <a:r>
              <a:rPr lang="en-US" altLang="zh-CN" sz="1600" dirty="0" err="1" smtClean="0"/>
              <a:t>aoc</a:t>
            </a:r>
            <a:r>
              <a:rPr lang="zh-CN" altLang="en-US" sz="1600" dirty="0" smtClean="0"/>
              <a:t>编译器上</a:t>
            </a:r>
            <a:endParaRPr lang="en-US" altLang="zh-CN" sz="1600" dirty="0" smtClean="0"/>
          </a:p>
          <a:p>
            <a:r>
              <a:rPr lang="en-US" altLang="zh-CN" sz="1600" dirty="0" smtClean="0"/>
              <a:t>                 AOC_ARGS</a:t>
            </a:r>
            <a:r>
              <a:rPr lang="en-US" altLang="zh-CN" sz="1600" dirty="0"/>
              <a:t>+=</a:t>
            </a:r>
            <a:r>
              <a:rPr lang="zh-CN" altLang="en-US" sz="1600" dirty="0" smtClean="0"/>
              <a:t>“</a:t>
            </a:r>
            <a:r>
              <a:rPr lang="en-US" altLang="zh-CN" sz="1600" dirty="0" smtClean="0"/>
              <a:t>-DEMULATOR</a:t>
            </a:r>
            <a:r>
              <a:rPr lang="zh-CN" altLang="en-US" sz="1600" dirty="0" smtClean="0"/>
              <a:t>”，作用在</a:t>
            </a:r>
            <a:r>
              <a:rPr lang="en-US" altLang="zh-CN" sz="1600" dirty="0" smtClean="0"/>
              <a:t>cl</a:t>
            </a:r>
            <a:r>
              <a:rPr lang="zh-CN" altLang="en-US" sz="1600" dirty="0" smtClean="0"/>
              <a:t>代码上</a:t>
            </a:r>
            <a:endParaRPr lang="en-US" altLang="zh-CN" sz="1600" dirty="0"/>
          </a:p>
          <a:p>
            <a:r>
              <a:rPr lang="en-US" altLang="zh-CN" dirty="0" smtClean="0"/>
              <a:t>	</a:t>
            </a:r>
            <a:r>
              <a:rPr lang="en-US" altLang="zh-CN" dirty="0"/>
              <a:t>	</a:t>
            </a:r>
            <a:endParaRPr lang="zh-CN" alt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1290467" y="2706632"/>
            <a:ext cx="69747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主机程序运行：</a:t>
            </a:r>
            <a:endParaRPr lang="en-US" altLang="zh-CN" dirty="0" smtClean="0"/>
          </a:p>
          <a:p>
            <a:r>
              <a:rPr lang="en-US" altLang="zh-CN" sz="1600" dirty="0" smtClean="0"/>
              <a:t>	CL_CONTEXT_EMULATOR_DEVICE_INTELFPGA=1</a:t>
            </a:r>
          </a:p>
          <a:p>
            <a:r>
              <a:rPr lang="en-US" altLang="zh-CN" sz="1600" dirty="0"/>
              <a:t>	</a:t>
            </a:r>
            <a:r>
              <a:rPr lang="zh-CN" altLang="en-US" sz="1600" dirty="0" smtClean="0"/>
              <a:t>需要工作在</a:t>
            </a:r>
            <a:r>
              <a:rPr lang="en-US" altLang="zh-CN" sz="1600" dirty="0" smtClean="0"/>
              <a:t>DEBUG</a:t>
            </a:r>
            <a:r>
              <a:rPr lang="zh-CN" altLang="en-US" sz="1600" dirty="0" smtClean="0"/>
              <a:t>模式</a:t>
            </a:r>
            <a:endParaRPr lang="en-US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290467" y="3623800"/>
            <a:ext cx="6974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Io channel</a:t>
            </a:r>
            <a:r>
              <a:rPr lang="zh-CN" altLang="en-US" dirty="0" smtClean="0"/>
              <a:t>文件模拟：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29" y="4082713"/>
            <a:ext cx="3645665" cy="3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21897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主机程序介绍：整体概览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56" y="844010"/>
            <a:ext cx="5086350" cy="704850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 bwMode="auto">
          <a:xfrm>
            <a:off x="374269" y="1729827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kumimoji="1"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367643" y="2713532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uffer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数初始化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367642" y="3679931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DLA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756" y="2056046"/>
            <a:ext cx="5086350" cy="174515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>
            <a:off x="374269" y="738470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设备初始化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28" idx="2"/>
            <a:endCxn id="19" idx="0"/>
          </p:cNvCxnSpPr>
          <p:nvPr/>
        </p:nvCxnSpPr>
        <p:spPr bwMode="auto">
          <a:xfrm>
            <a:off x="1394687" y="1355939"/>
            <a:ext cx="0" cy="3738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56" y="4109931"/>
            <a:ext cx="5086350" cy="8253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756" y="5201675"/>
            <a:ext cx="5086350" cy="886710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 bwMode="auto">
          <a:xfrm>
            <a:off x="374269" y="4696246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数据写入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353291" y="5662645"/>
            <a:ext cx="2040835" cy="617469"/>
          </a:xfrm>
          <a:prstGeom prst="round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数据读出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>
            <a:off x="1388061" y="2343470"/>
            <a:ext cx="0" cy="3738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/>
          <p:nvPr/>
        </p:nvCxnSpPr>
        <p:spPr bwMode="auto">
          <a:xfrm>
            <a:off x="1388060" y="3313886"/>
            <a:ext cx="0" cy="3738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>
            <a:off x="1388059" y="4322358"/>
            <a:ext cx="0" cy="3738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/>
          <p:nvPr/>
        </p:nvCxnSpPr>
        <p:spPr bwMode="auto">
          <a:xfrm>
            <a:off x="1373709" y="5306232"/>
            <a:ext cx="0" cy="3738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269" y="988040"/>
            <a:ext cx="2704698" cy="210104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269" y="3372105"/>
            <a:ext cx="2704698" cy="2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设备初始化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980862"/>
            <a:ext cx="5693190" cy="7889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6246" y="2757948"/>
            <a:ext cx="430951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/>
              <a:t>args</a:t>
            </a:r>
            <a:r>
              <a:rPr lang="zh-CN" altLang="en-US" sz="1600" dirty="0" smtClean="0"/>
              <a:t>为指向参数类的智能指针，通过初始化方法调用</a:t>
            </a:r>
            <a:r>
              <a:rPr lang="en-US" altLang="zh-CN" sz="1600" dirty="0" smtClean="0"/>
              <a:t>boost::</a:t>
            </a:r>
            <a:r>
              <a:rPr lang="en-US" altLang="zh-CN" sz="1600" dirty="0" err="1" smtClean="0"/>
              <a:t>program_options</a:t>
            </a:r>
            <a:r>
              <a:rPr lang="zh-CN" altLang="en-US" sz="1600" dirty="0" smtClean="0"/>
              <a:t>解析输入参数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runtime</a:t>
            </a:r>
            <a:r>
              <a:rPr lang="zh-CN" altLang="en-US" sz="1600" dirty="0" smtClean="0"/>
              <a:t>为指向</a:t>
            </a:r>
            <a:r>
              <a:rPr lang="en-US" altLang="zh-CN" sz="1600" dirty="0" smtClean="0"/>
              <a:t>Runtime</a:t>
            </a:r>
            <a:r>
              <a:rPr lang="zh-CN" altLang="en-US" sz="1600" dirty="0" smtClean="0"/>
              <a:t>类的智能指针</a:t>
            </a:r>
            <a:r>
              <a:rPr lang="en-US" altLang="zh-CN" sz="1600" dirty="0" smtClean="0"/>
              <a:t>,runtime</a:t>
            </a:r>
            <a:r>
              <a:rPr lang="zh-CN" altLang="en-US" sz="1600" dirty="0" smtClean="0"/>
              <a:t>类用于查找平台和设备</a:t>
            </a:r>
            <a:endParaRPr lang="en-US" altLang="zh-CN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Devices</a:t>
            </a:r>
            <a:r>
              <a:rPr lang="zh-CN" altLang="en-US" sz="1600" dirty="0" smtClean="0"/>
              <a:t>为指向</a:t>
            </a:r>
            <a:r>
              <a:rPr lang="en-US" altLang="zh-CN" sz="1600" dirty="0" smtClean="0"/>
              <a:t>Device</a:t>
            </a:r>
            <a:r>
              <a:rPr lang="zh-CN" altLang="en-US" sz="1600" dirty="0" smtClean="0"/>
              <a:t>类的智能指针，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Device</a:t>
            </a:r>
            <a:r>
              <a:rPr lang="zh-CN" altLang="en-US" sz="1600" dirty="0" smtClean="0"/>
              <a:t>类用于提供在设备上的操作</a:t>
            </a:r>
            <a:r>
              <a:rPr lang="en-US" altLang="zh-CN" sz="1600" dirty="0" smtClean="0"/>
              <a:t>		</a:t>
            </a:r>
            <a:endParaRPr lang="zh-CN" altLang="en-US" sz="1600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6703821" y="775998"/>
            <a:ext cx="6096000" cy="1754326"/>
            <a:chOff x="524703" y="2693289"/>
            <a:chExt cx="6096000" cy="1754326"/>
          </a:xfrm>
        </p:grpSpPr>
        <p:sp>
          <p:nvSpPr>
            <p:cNvPr id="6" name="矩形 5"/>
            <p:cNvSpPr/>
            <p:nvPr/>
          </p:nvSpPr>
          <p:spPr bwMode="auto">
            <a:xfrm>
              <a:off x="524703" y="3330379"/>
              <a:ext cx="3757285" cy="201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1476" y="2991825"/>
              <a:ext cx="37253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/>
                <a:t>	</a:t>
              </a:r>
              <a:r>
                <a:rPr lang="en-US" altLang="zh-CN" sz="1600" dirty="0"/>
                <a:t>	</a:t>
              </a:r>
              <a:endParaRPr lang="zh-CN" altLang="en-US" sz="1600" dirty="0" smtClean="0"/>
            </a:p>
          </p:txBody>
        </p:sp>
        <p:sp>
          <p:nvSpPr>
            <p:cNvPr id="3" name="矩形 2"/>
            <p:cNvSpPr/>
            <p:nvPr/>
          </p:nvSpPr>
          <p:spPr>
            <a:xfrm>
              <a:off x="524703" y="2693289"/>
              <a:ext cx="6096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/>
                <a:t>参考前述</a:t>
              </a:r>
              <a:r>
                <a:rPr lang="en-US" altLang="zh-CN" dirty="0"/>
                <a:t>DLA</a:t>
              </a:r>
              <a:r>
                <a:rPr lang="zh-CN" altLang="en-US" dirty="0"/>
                <a:t>运行过程，输入参数包括</a:t>
              </a:r>
              <a:endParaRPr lang="en-US" altLang="zh-CN" dirty="0"/>
            </a:p>
            <a:p>
              <a:r>
                <a:rPr lang="en-US" altLang="zh-CN" dirty="0" smtClean="0"/>
                <a:t>Max_num_device:1</a:t>
              </a:r>
            </a:p>
            <a:p>
              <a:r>
                <a:rPr lang="en-US" altLang="zh-CN" dirty="0" err="1" smtClean="0"/>
                <a:t>Ie_network_file_name</a:t>
              </a:r>
              <a:r>
                <a:rPr lang="zh-CN" altLang="en-US" dirty="0"/>
                <a:t>： </a:t>
              </a:r>
              <a:r>
                <a:rPr lang="en-US" altLang="zh-CN" dirty="0"/>
                <a:t>graph.xml</a:t>
              </a:r>
            </a:p>
            <a:p>
              <a:r>
                <a:rPr lang="en-US" altLang="zh-CN" dirty="0"/>
                <a:t>Single_batch_size:1</a:t>
              </a:r>
            </a:p>
            <a:p>
              <a:r>
                <a:rPr lang="en-US" altLang="zh-CN" dirty="0" err="1" smtClean="0"/>
                <a:t>addressing_mode:HighGraphDDRSB</a:t>
              </a:r>
              <a:endParaRPr lang="en-US" altLang="zh-CN" dirty="0"/>
            </a:p>
            <a:p>
              <a:r>
                <a:rPr lang="en-US" altLang="zh-CN" dirty="0" smtClean="0"/>
                <a:t>slicing_mode:0</a:t>
              </a:r>
              <a:endParaRPr lang="en-US" altLang="zh-CN" dirty="0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24703" y="3851673"/>
              <a:ext cx="3912087" cy="5581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882" y="2649698"/>
            <a:ext cx="4021963" cy="227860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519915" y="5220617"/>
            <a:ext cx="4980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寻址和</a:t>
            </a:r>
            <a:r>
              <a:rPr lang="en-US" altLang="zh-CN" dirty="0" smtClean="0"/>
              <a:t>slicing</a:t>
            </a:r>
            <a:r>
              <a:rPr lang="zh-CN" altLang="en-US" dirty="0" smtClean="0"/>
              <a:t>模式具体参看</a:t>
            </a:r>
            <a:endParaRPr lang="en-US" altLang="zh-CN" dirty="0" smtClean="0"/>
          </a:p>
          <a:p>
            <a:r>
              <a:rPr lang="en-US" altLang="zh-CN" dirty="0" smtClean="0"/>
              <a:t>Docs/</a:t>
            </a:r>
            <a:r>
              <a:rPr lang="en-US" altLang="zh-CN" dirty="0" err="1" smtClean="0"/>
              <a:t>DLA_Automatic_Addressign_and_Slicing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5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DLA</a:t>
            </a:r>
            <a:r>
              <a:rPr lang="zh-CN" altLang="en-US" dirty="0" smtClean="0"/>
              <a:t>执行模型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001952"/>
            <a:ext cx="5649302" cy="27938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223149" y="691694"/>
            <a:ext cx="57967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以</a:t>
            </a:r>
            <a:r>
              <a:rPr lang="en-US" altLang="zh-CN" sz="2400" dirty="0" err="1" smtClean="0"/>
              <a:t>AlexNet</a:t>
            </a:r>
            <a:r>
              <a:rPr lang="zh-CN" altLang="en-US" sz="2400" dirty="0" smtClean="0"/>
              <a:t>为例，</a:t>
            </a:r>
            <a:r>
              <a:rPr lang="en-US" altLang="zh-CN" sz="2400" dirty="0" smtClean="0"/>
              <a:t>DLA</a:t>
            </a:r>
            <a:r>
              <a:rPr lang="zh-CN" altLang="en-US" sz="2400" dirty="0" smtClean="0"/>
              <a:t>执行模型如下：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神经网络拆分为多个子图，子图之间通过</a:t>
            </a:r>
            <a:r>
              <a:rPr lang="en-US" altLang="zh-CN" sz="2400" dirty="0" smtClean="0"/>
              <a:t>stream BUFFER</a:t>
            </a:r>
            <a:r>
              <a:rPr lang="zh-CN" altLang="en-US" sz="2400" dirty="0" smtClean="0"/>
              <a:t>连接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子图包含卷积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全连接，</a:t>
            </a:r>
            <a:r>
              <a:rPr lang="en-US" altLang="zh-CN" sz="2400" dirty="0" err="1" smtClean="0"/>
              <a:t>ReLU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Norm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MaxPool</a:t>
            </a:r>
            <a:r>
              <a:rPr lang="zh-CN" altLang="en-US" sz="2400" dirty="0" smtClean="0"/>
              <a:t> 等原语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，原语节点并行执行</a:t>
            </a:r>
            <a:r>
              <a:rPr lang="en-US" altLang="zh-CN" sz="2400" dirty="0" smtClean="0"/>
              <a:t>	</a:t>
            </a:r>
            <a:endParaRPr lang="zh-CN" altLang="en-US" sz="2400" dirty="0" smtClean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5" y="4262282"/>
            <a:ext cx="5697788" cy="15827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93" y="2938463"/>
            <a:ext cx="5392110" cy="28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架构参数</a:t>
            </a:r>
            <a:r>
              <a:rPr lang="zh-CN" altLang="en-US" dirty="0" smtClean="0"/>
              <a:t>初始化</a:t>
            </a:r>
            <a:r>
              <a:rPr lang="en-US" altLang="zh-CN" dirty="0" smtClean="0"/>
              <a:t>-</a:t>
            </a:r>
            <a:r>
              <a:rPr lang="zh-CN" altLang="en-US" dirty="0"/>
              <a:t>网络构建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5" y="968049"/>
            <a:ext cx="1419740" cy="29009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313421" y="2275708"/>
            <a:ext cx="477078" cy="122313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995" y="3953727"/>
            <a:ext cx="37253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参考</a:t>
            </a:r>
            <a:r>
              <a:rPr lang="en-US" altLang="zh-CN" sz="1600" dirty="0" smtClean="0"/>
              <a:t>dla_2fpgas_2x2/dla_1/graphs</a:t>
            </a:r>
            <a:r>
              <a:rPr lang="zh-CN" altLang="en-US" sz="1600" dirty="0" smtClean="0"/>
              <a:t>目录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列举了常用的卷积神经网络代码，如</a:t>
            </a:r>
            <a:r>
              <a:rPr lang="en-US" altLang="zh-CN" sz="1600" dirty="0" err="1" smtClean="0"/>
              <a:t>alexnet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googlenet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resnet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squeezenet</a:t>
            </a:r>
            <a:r>
              <a:rPr lang="zh-CN" altLang="en-US" sz="1600" dirty="0" smtClean="0"/>
              <a:t>等。</a:t>
            </a:r>
            <a:r>
              <a:rPr lang="en-US" altLang="zh-CN" sz="1600" dirty="0" smtClean="0"/>
              <a:t>	</a:t>
            </a:r>
            <a:r>
              <a:rPr lang="en-US" altLang="zh-CN" sz="1600" dirty="0"/>
              <a:t>	</a:t>
            </a:r>
            <a:endParaRPr lang="zh-CN" altLang="en-US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0" y="5125483"/>
            <a:ext cx="3264294" cy="10828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12315" y="810757"/>
            <a:ext cx="8879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以最简单的</a:t>
            </a:r>
            <a:r>
              <a:rPr lang="en-US" altLang="zh-CN" sz="2400" dirty="0" smtClean="0"/>
              <a:t>tiny</a:t>
            </a:r>
            <a:r>
              <a:rPr lang="zh-CN" altLang="en-US" sz="2400" dirty="0" smtClean="0"/>
              <a:t>神经网络为例，包含一个卷积层和一个全连接层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156" y="1408855"/>
            <a:ext cx="4423748" cy="8954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421" y="4172129"/>
            <a:ext cx="3687711" cy="2065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923" y="2332383"/>
            <a:ext cx="3908738" cy="181171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6255236" y="1422749"/>
            <a:ext cx="581758" cy="170963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168277" y="1422749"/>
            <a:ext cx="1093349" cy="177381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326923" y="1592347"/>
            <a:ext cx="1841354" cy="169584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326923" y="1945423"/>
            <a:ext cx="1344442" cy="158633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346986" y="2749218"/>
            <a:ext cx="1032831" cy="149969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9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架构参数</a:t>
            </a:r>
            <a:r>
              <a:rPr lang="zh-CN" altLang="en-US" dirty="0" smtClean="0"/>
              <a:t>初始化</a:t>
            </a:r>
            <a:r>
              <a:rPr lang="en-US" altLang="zh-CN" dirty="0" smtClean="0"/>
              <a:t>-</a:t>
            </a:r>
            <a:r>
              <a:rPr lang="zh-CN" altLang="en-US" dirty="0" smtClean="0"/>
              <a:t>图构建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2" y="2003507"/>
            <a:ext cx="5084604" cy="1215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91" y="4110815"/>
            <a:ext cx="5084605" cy="15356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18" y="2003507"/>
            <a:ext cx="5240290" cy="18730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318" y="4110815"/>
            <a:ext cx="5240290" cy="153569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53291" y="1055373"/>
            <a:ext cx="7392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可以看到，神经网络构建需要一个初始化的图，图的构建方法是通过一个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dla_compile</a:t>
            </a:r>
            <a:r>
              <a:rPr lang="en-US" altLang="zh-CN" sz="2400" dirty="0" err="1" smtClean="0"/>
              <a:t>r</a:t>
            </a:r>
            <a:r>
              <a:rPr lang="zh-CN" altLang="en-US" sz="2400" dirty="0" smtClean="0"/>
              <a:t>编译引擎实现的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89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235273"/>
            <a:ext cx="5413328" cy="104826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53291" y="2922009"/>
            <a:ext cx="62960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设备</a:t>
            </a:r>
            <a:r>
              <a:rPr lang="en-US" altLang="zh-CN" sz="2400" dirty="0" smtClean="0"/>
              <a:t>buffer</a:t>
            </a:r>
            <a:r>
              <a:rPr lang="zh-CN" altLang="en-US" sz="2400" dirty="0" smtClean="0"/>
              <a:t>通过</a:t>
            </a:r>
            <a:r>
              <a:rPr lang="en-US" altLang="zh-CN" sz="2400" b="1" dirty="0" err="1">
                <a:solidFill>
                  <a:srgbClr val="FF0000"/>
                </a:solidFill>
              </a:rPr>
              <a:t>D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eviceImpl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类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SetGraph</a:t>
            </a:r>
            <a:endParaRPr lang="en-US" altLang="zh-CN" sz="2400" dirty="0" smtClean="0"/>
          </a:p>
          <a:p>
            <a:r>
              <a:rPr lang="zh-CN" altLang="en-US" sz="2400" dirty="0" smtClean="0"/>
              <a:t>函数实现，主要包括如下过程：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device buffer</a:t>
            </a:r>
            <a:r>
              <a:rPr lang="zh-CN" altLang="en-US" sz="2400" dirty="0" smtClean="0"/>
              <a:t>创建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	</a:t>
            </a:r>
            <a:r>
              <a:rPr lang="en-US" altLang="zh-CN" sz="2400" dirty="0" err="1" smtClean="0"/>
              <a:t>ClEvent</a:t>
            </a:r>
            <a:r>
              <a:rPr lang="zh-CN" altLang="en-US" sz="2400" dirty="0" smtClean="0"/>
              <a:t>构建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device buffer</a:t>
            </a:r>
            <a:r>
              <a:rPr lang="zh-CN" altLang="en-US" sz="2400" dirty="0" smtClean="0"/>
              <a:t>绑定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       Device buffer</a:t>
            </a:r>
            <a:r>
              <a:rPr lang="zh-CN" altLang="en-US" sz="2400" dirty="0" smtClean="0"/>
              <a:t>释放回收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33" y="1235273"/>
            <a:ext cx="5705206" cy="491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32" y="2628465"/>
            <a:ext cx="5711113" cy="3668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32" y="3554901"/>
            <a:ext cx="5705207" cy="4782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232" y="4514300"/>
            <a:ext cx="5705207" cy="9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2</a:t>
            </a: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15890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DLA</a:t>
            </a:r>
            <a:r>
              <a:rPr lang="zh-CN" altLang="en-US" dirty="0" smtClean="0"/>
              <a:t>程序执行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05" y="885093"/>
            <a:ext cx="5850113" cy="31020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91" y="4813590"/>
            <a:ext cx="5393762" cy="102562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37897" y="841038"/>
            <a:ext cx="629602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Device-&gt;Execute</a:t>
            </a:r>
            <a:r>
              <a:rPr lang="zh-CN" altLang="en-US" sz="2000" dirty="0" smtClean="0"/>
              <a:t>调用</a:t>
            </a:r>
            <a:r>
              <a:rPr lang="en-US" altLang="zh-CN" sz="2000" dirty="0" err="1" smtClean="0"/>
              <a:t>DeviceImpl</a:t>
            </a:r>
            <a:r>
              <a:rPr lang="zh-CN" altLang="en-US" sz="2000" dirty="0" smtClean="0"/>
              <a:t>类的</a:t>
            </a:r>
            <a:endParaRPr lang="en-US" altLang="zh-CN" sz="2000" dirty="0" smtClean="0"/>
          </a:p>
          <a:p>
            <a:r>
              <a:rPr lang="en-US" altLang="zh-CN" sz="2000" dirty="0" smtClean="0"/>
              <a:t>    Execute</a:t>
            </a:r>
            <a:r>
              <a:rPr lang="zh-CN" altLang="en-US" sz="2000" dirty="0" smtClean="0"/>
              <a:t>函数，其输入是一个回调函数，</a:t>
            </a:r>
            <a:endParaRPr lang="en-US" altLang="zh-CN" sz="2000" dirty="0" smtClean="0"/>
          </a:p>
          <a:p>
            <a:r>
              <a:rPr lang="zh-CN" altLang="en-US" sz="2000" dirty="0" smtClean="0"/>
              <a:t>    参数为通过</a:t>
            </a:r>
            <a:r>
              <a:rPr lang="en-US" altLang="zh-CN" sz="2000" dirty="0" smtClean="0"/>
              <a:t>lambda</a:t>
            </a:r>
            <a:r>
              <a:rPr lang="zh-CN" altLang="en-US" sz="2000" dirty="0" smtClean="0"/>
              <a:t>捕捉的</a:t>
            </a:r>
            <a:r>
              <a:rPr lang="en-US" altLang="zh-CN" sz="2000" dirty="0" smtClean="0"/>
              <a:t>device</a:t>
            </a:r>
            <a:r>
              <a:rPr lang="zh-CN" altLang="en-US" sz="2000" dirty="0" smtClean="0"/>
              <a:t>事件。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Device-&gt;Execute</a:t>
            </a:r>
            <a:r>
              <a:rPr lang="zh-CN" altLang="en-US" sz="2000" dirty="0" smtClean="0"/>
              <a:t>核心是调用</a:t>
            </a:r>
            <a:r>
              <a:rPr lang="en-US" altLang="zh-CN" sz="2000" dirty="0" err="1" smtClean="0"/>
              <a:t>accel_wrapper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create_device_buffer</a:t>
            </a:r>
            <a:endParaRPr lang="en-US" altLang="zh-CN" sz="2000" dirty="0" smtClean="0"/>
          </a:p>
          <a:p>
            <a:r>
              <a:rPr lang="zh-CN" altLang="en-US" sz="2000" dirty="0" smtClean="0"/>
              <a:t>   、</a:t>
            </a:r>
            <a:r>
              <a:rPr lang="en-US" altLang="zh-CN" sz="2000" dirty="0" smtClean="0"/>
              <a:t>Execute</a:t>
            </a:r>
            <a:r>
              <a:rPr lang="zh-CN" altLang="en-US" sz="2000" dirty="0" smtClean="0"/>
              <a:t>以及</a:t>
            </a:r>
            <a:r>
              <a:rPr lang="en-US" altLang="zh-CN" sz="2000" dirty="0" err="1" smtClean="0"/>
              <a:t>releave_device_buffer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等函数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accel_wrapper</a:t>
            </a:r>
            <a:r>
              <a:rPr lang="zh-CN" altLang="en-US" sz="2000" dirty="0" smtClean="0"/>
              <a:t>类</a:t>
            </a:r>
            <a:r>
              <a:rPr lang="en-US" altLang="zh-CN" sz="2000" dirty="0" smtClean="0"/>
              <a:t>Execute</a:t>
            </a:r>
            <a:r>
              <a:rPr lang="zh-CN" altLang="en-US" sz="2000" dirty="0" smtClean="0"/>
              <a:t>封装了底层的</a:t>
            </a:r>
            <a:r>
              <a:rPr lang="en-US" altLang="zh-CN" sz="2000" dirty="0" smtClean="0"/>
              <a:t>OpenCL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API,</a:t>
            </a:r>
            <a:r>
              <a:rPr lang="zh-CN" altLang="en-US" sz="2000" dirty="0" smtClean="0"/>
              <a:t>如下所示：</a:t>
            </a:r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97" y="3987170"/>
            <a:ext cx="5280540" cy="21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数据写入读出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2" y="796414"/>
            <a:ext cx="5546064" cy="33929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3291" y="4661783"/>
            <a:ext cx="6296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数据写入是根据</a:t>
            </a:r>
            <a:r>
              <a:rPr lang="en-US" altLang="zh-CN" sz="2000" dirty="0" smtClean="0"/>
              <a:t>batch size</a:t>
            </a:r>
            <a:r>
              <a:rPr lang="zh-CN" altLang="en-US" sz="2000" dirty="0" smtClean="0"/>
              <a:t>及线程数量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多线程并发写入输入队列。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写入函数通过执行</a:t>
            </a:r>
            <a:r>
              <a:rPr lang="en-US" altLang="zh-CN" sz="2000" dirty="0" err="1" smtClean="0"/>
              <a:t>DeviceQueue</a:t>
            </a:r>
            <a:r>
              <a:rPr lang="zh-CN" altLang="en-US" sz="2000" dirty="0" smtClean="0"/>
              <a:t>类的</a:t>
            </a:r>
            <a:r>
              <a:rPr lang="en-US" altLang="zh-CN" sz="2000" dirty="0" err="1" smtClean="0"/>
              <a:t>Enqueue</a:t>
            </a:r>
            <a:endParaRPr lang="en-US" altLang="zh-CN" sz="2000" dirty="0" smtClean="0"/>
          </a:p>
          <a:p>
            <a:r>
              <a:rPr lang="zh-CN" altLang="en-US" sz="2000" dirty="0" smtClean="0"/>
              <a:t>     函数完成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80" y="796414"/>
            <a:ext cx="4490772" cy="3406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91" y="4168714"/>
            <a:ext cx="4533900" cy="381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42814" y="4675151"/>
            <a:ext cx="6296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读出函数通过执行</a:t>
            </a:r>
            <a:r>
              <a:rPr lang="en-US" altLang="zh-CN" sz="2000" dirty="0" err="1" smtClean="0"/>
              <a:t>DeviceQueue</a:t>
            </a:r>
            <a:r>
              <a:rPr lang="zh-CN" altLang="en-US" sz="2000" dirty="0" smtClean="0"/>
              <a:t>类的</a:t>
            </a:r>
            <a:r>
              <a:rPr lang="en-US" altLang="zh-CN" sz="2000" dirty="0" err="1" smtClean="0"/>
              <a:t>Dequeue</a:t>
            </a:r>
            <a:endParaRPr lang="en-US" altLang="zh-CN" sz="2000" dirty="0" smtClean="0"/>
          </a:p>
          <a:p>
            <a:r>
              <a:rPr lang="zh-CN" altLang="en-US" sz="2000" dirty="0" smtClean="0"/>
              <a:t>     函数完成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Dequeue</a:t>
            </a:r>
            <a:r>
              <a:rPr lang="zh-CN" altLang="en-US" sz="2000" dirty="0" smtClean="0"/>
              <a:t>函数通过</a:t>
            </a:r>
            <a:r>
              <a:rPr lang="en-US" altLang="zh-CN" sz="2000" dirty="0" err="1" smtClean="0"/>
              <a:t>lock_guard</a:t>
            </a:r>
            <a:r>
              <a:rPr lang="zh-CN" altLang="en-US" sz="2000" dirty="0" smtClean="0"/>
              <a:t>完成资源的锁定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11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13527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Device</a:t>
            </a:r>
            <a:r>
              <a:rPr lang="zh-CN" altLang="en-US" dirty="0" smtClean="0"/>
              <a:t>端程序功能设计要点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52368" y="2009495"/>
            <a:ext cx="5041127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DLA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及基本参数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模块动态模式支持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整体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数据流控制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多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层神经网络的控制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间通信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阵列的实现结构，以及输入输出控制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阵列中的卷积系数缓存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流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BUFFER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的实现方法及读写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数据格式及定点压缩等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其它深度神经网络的具体实现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实现架构及基本参数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1408202"/>
            <a:ext cx="7128223" cy="28933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08207" y="846636"/>
            <a:ext cx="673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如图，</a:t>
            </a:r>
            <a:r>
              <a:rPr lang="en-US" altLang="zh-CN" dirty="0" smtClean="0"/>
              <a:t>PE, Activation, Max Pool, LRN</a:t>
            </a:r>
            <a:r>
              <a:rPr lang="zh-CN" altLang="en-US" dirty="0" smtClean="0"/>
              <a:t>由</a:t>
            </a:r>
            <a:r>
              <a:rPr lang="en-US" altLang="zh-CN" dirty="0" smtClean="0"/>
              <a:t>RTL</a:t>
            </a:r>
            <a:r>
              <a:rPr lang="zh-CN" altLang="en-US" dirty="0" smtClean="0"/>
              <a:t>实现，位于</a:t>
            </a:r>
            <a:r>
              <a:rPr lang="en-US" altLang="zh-CN" dirty="0" err="1" smtClean="0"/>
              <a:t>efi</a:t>
            </a:r>
            <a:r>
              <a:rPr lang="zh-CN" altLang="en-US" dirty="0" smtClean="0"/>
              <a:t>目录；</a:t>
            </a:r>
            <a:endParaRPr lang="en-US" altLang="zh-CN" dirty="0" smtClean="0"/>
          </a:p>
          <a:p>
            <a:r>
              <a:rPr lang="zh-CN" altLang="en-US" dirty="0" smtClean="0"/>
              <a:t>其它逻辑由</a:t>
            </a:r>
            <a:r>
              <a:rPr lang="en-US" altLang="zh-CN" dirty="0" smtClean="0"/>
              <a:t>OPENCL</a:t>
            </a:r>
            <a:r>
              <a:rPr lang="zh-CN" altLang="en-US" dirty="0" smtClean="0"/>
              <a:t>实现，位于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260" y="1492967"/>
            <a:ext cx="3895725" cy="2190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919" y="3737057"/>
            <a:ext cx="3895725" cy="2219325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25113"/>
              </p:ext>
            </p:extLst>
          </p:nvPr>
        </p:nvGraphicFramePr>
        <p:xfrm>
          <a:off x="1230604" y="4385114"/>
          <a:ext cx="4729682" cy="1649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647"/>
                <a:gridCol w="1292928"/>
                <a:gridCol w="2663107"/>
              </a:tblGrid>
              <a:tr h="2137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目录名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>
                          <a:effectLst/>
                        </a:rPr>
                        <a:t>内容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作用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95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Inc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Opencl</a:t>
                      </a:r>
                      <a:r>
                        <a:rPr lang="zh-CN" sz="1100" kern="100">
                          <a:effectLst/>
                        </a:rPr>
                        <a:t>代码头文件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>
                          <a:effectLst/>
                        </a:rPr>
                        <a:t>定义</a:t>
                      </a:r>
                      <a:r>
                        <a:rPr lang="en-US" sz="1100" kern="100">
                          <a:effectLst/>
                        </a:rPr>
                        <a:t>opencl</a:t>
                      </a:r>
                      <a:r>
                        <a:rPr lang="zh-CN" sz="1100" kern="100">
                          <a:effectLst/>
                        </a:rPr>
                        <a:t>代码的宏，参数，函数原型等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Src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Opencl</a:t>
                      </a:r>
                      <a:r>
                        <a:rPr lang="zh-CN" sz="1100" kern="100">
                          <a:effectLst/>
                        </a:rPr>
                        <a:t>源代码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>
                          <a:effectLst/>
                        </a:rPr>
                        <a:t>包含输入，计算，输出等</a:t>
                      </a:r>
                      <a:r>
                        <a:rPr lang="en-US" sz="1100" kern="100">
                          <a:effectLst/>
                        </a:rPr>
                        <a:t>opencl</a:t>
                      </a:r>
                      <a:r>
                        <a:rPr lang="zh-CN" sz="1100" kern="100">
                          <a:effectLst/>
                        </a:rPr>
                        <a:t>文件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1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Pe_array\inc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*.h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PE</a:t>
                      </a:r>
                      <a:r>
                        <a:rPr lang="zh-CN" sz="1100" kern="100">
                          <a:effectLst/>
                        </a:rPr>
                        <a:t>阵列相关头文件，</a:t>
                      </a:r>
                      <a:r>
                        <a:rPr lang="en-US" sz="1100" kern="100">
                          <a:effectLst/>
                        </a:rPr>
                        <a:t>c</a:t>
                      </a:r>
                      <a:r>
                        <a:rPr lang="zh-CN" sz="1100" kern="100">
                          <a:effectLst/>
                        </a:rPr>
                        <a:t>代码模型，用于</a:t>
                      </a:r>
                      <a:r>
                        <a:rPr lang="en-US" sz="1100" kern="100">
                          <a:effectLst/>
                        </a:rPr>
                        <a:t>EMULATION</a:t>
                      </a:r>
                      <a:r>
                        <a:rPr lang="zh-CN" sz="1100" kern="100">
                          <a:effectLst/>
                        </a:rPr>
                        <a:t>模式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1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kern="100">
                          <a:effectLst/>
                        </a:rPr>
                        <a:t>Efi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>
                          <a:effectLst/>
                        </a:rPr>
                        <a:t>硬件</a:t>
                      </a:r>
                      <a:r>
                        <a:rPr lang="en-US" sz="1100" kern="100">
                          <a:effectLst/>
                        </a:rPr>
                        <a:t>SV</a:t>
                      </a:r>
                      <a:r>
                        <a:rPr lang="zh-CN" sz="1100" kern="100">
                          <a:effectLst/>
                        </a:rPr>
                        <a:t>代码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1100" kern="100" dirty="0">
                          <a:effectLst/>
                        </a:rPr>
                        <a:t>针对多个底层算子进行优化，如加法，累加器，</a:t>
                      </a:r>
                      <a:r>
                        <a:rPr lang="en-US" sz="1100" kern="100" dirty="0" err="1">
                          <a:effectLst/>
                        </a:rPr>
                        <a:t>tanh</a:t>
                      </a:r>
                      <a:r>
                        <a:rPr lang="zh-CN" sz="1100" kern="100" dirty="0">
                          <a:effectLst/>
                        </a:rPr>
                        <a:t>，</a:t>
                      </a:r>
                      <a:r>
                        <a:rPr lang="en-US" sz="1100" kern="100" dirty="0" err="1" smtClean="0">
                          <a:effectLst/>
                        </a:rPr>
                        <a:t>pe</a:t>
                      </a:r>
                      <a:r>
                        <a:rPr lang="zh-CN" altLang="en-US" sz="1100" kern="100" dirty="0" smtClean="0">
                          <a:effectLst/>
                        </a:rPr>
                        <a:t>，</a:t>
                      </a:r>
                      <a:r>
                        <a:rPr lang="en-US" altLang="zh-CN" sz="1100" kern="100" dirty="0" smtClean="0">
                          <a:effectLst/>
                        </a:rPr>
                        <a:t>sigmoid</a:t>
                      </a:r>
                      <a:r>
                        <a:rPr lang="zh-CN" sz="1100" kern="100" dirty="0" smtClean="0">
                          <a:effectLst/>
                        </a:rPr>
                        <a:t>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2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模块动态模式支持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7" y="1824064"/>
            <a:ext cx="468630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01" y="3224266"/>
            <a:ext cx="6102834" cy="26379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37" y="852965"/>
            <a:ext cx="3574567" cy="22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数据格式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7088" y="947530"/>
              <a:ext cx="10280467" cy="4963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7959"/>
                    <a:gridCol w="1418362"/>
                    <a:gridCol w="1477617"/>
                    <a:gridCol w="1465138"/>
                    <a:gridCol w="1857021"/>
                    <a:gridCol w="1407185"/>
                    <a:gridCol w="1407185"/>
                  </a:tblGrid>
                  <a:tr h="416517">
                    <a:tc>
                      <a:txBody>
                        <a:bodyPr/>
                        <a:lstStyle/>
                        <a:p>
                          <a:endParaRPr lang="zh-CN" altLang="en-US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单精度浮点</a:t>
                          </a:r>
                          <a:r>
                            <a:rPr lang="en-US" altLang="zh-CN" b="1" dirty="0" smtClean="0"/>
                            <a:t>FP32(IEEE754-2008)</a:t>
                          </a:r>
                          <a:endParaRPr lang="zh-CN" altLang="en-US" b="1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半精度浮点</a:t>
                          </a:r>
                          <a:r>
                            <a:rPr lang="en-US" altLang="zh-CN" b="1" dirty="0" smtClean="0"/>
                            <a:t>FP16(IEEE754-2008)</a:t>
                          </a:r>
                          <a:endParaRPr lang="zh-CN" altLang="en-US" b="1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16517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Bit</a:t>
                          </a:r>
                          <a:r>
                            <a:rPr lang="zh-CN" altLang="en-US" b="1" dirty="0" smtClean="0"/>
                            <a:t>位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30:23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22:0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14:10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9:0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31623">
                    <a:tc>
                      <a:txBody>
                        <a:bodyPr/>
                        <a:lstStyle/>
                        <a:p>
                          <a:r>
                            <a:rPr lang="zh-CN" altLang="en-US" b="1" dirty="0" smtClean="0"/>
                            <a:t>代号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sign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exponent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mantissa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</a:t>
                          </a:r>
                          <a:r>
                            <a:rPr lang="zh-CN" altLang="en-US" dirty="0" smtClean="0"/>
                            <a:t>符号位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E</a:t>
                          </a:r>
                          <a:r>
                            <a:rPr lang="zh-CN" altLang="en-US" dirty="0" smtClean="0"/>
                            <a:t>阶码位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</a:t>
                          </a:r>
                          <a:r>
                            <a:rPr lang="zh-CN" altLang="en-US" dirty="0" smtClean="0"/>
                            <a:t>小数位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759656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含义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r>
                            <a:rPr lang="zh-CN" altLang="en-US" dirty="0" smtClean="0"/>
                            <a:t>表示正数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1</a:t>
                          </a:r>
                          <a:r>
                            <a:rPr lang="zh-CN" altLang="en-US" dirty="0" smtClean="0"/>
                            <a:t>表示负数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0~255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任意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r>
                            <a:rPr lang="zh-CN" altLang="en-US" dirty="0" smtClean="0"/>
                            <a:t>表示正数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1</a:t>
                          </a:r>
                          <a:r>
                            <a:rPr lang="zh-CN" altLang="en-US" dirty="0" smtClean="0"/>
                            <a:t>表示负数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0~31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任意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046973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计算公式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zh-CN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127</m:t>
                                    </m:r>
                                  </m:sup>
                                </m:sSup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</a:rPr>
                                  <m:t>∗(1+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8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p>
                                      <m:sSup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altLang="zh-C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sz="18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zh-CN" altLang="zh-CN" sz="2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</a:rPr>
                                  <m:t>∗(1+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31623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实例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0x3e800000-&gt;(S=0,E=011_1110_1,M=0)</a:t>
                          </a:r>
                        </a:p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-&gt;1*2^(125-127)*(1+0)-&gt;0.25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0x3400-&gt;(S=0,E=01101,M=0)</a:t>
                          </a:r>
                        </a:p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-&gt;1*2^(13-15)*(1+0)-&gt;0.25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31623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精度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0.5*2^(-23),10</a:t>
                          </a:r>
                          <a:r>
                            <a:rPr lang="zh-CN" altLang="en-US" sz="1800" dirty="0" smtClean="0">
                              <a:effectLst/>
                            </a:rPr>
                            <a:t>进制</a:t>
                          </a:r>
                          <a:r>
                            <a:rPr lang="en-US" altLang="zh-CN" sz="1800" dirty="0" smtClean="0">
                              <a:effectLst/>
                            </a:rPr>
                            <a:t>7</a:t>
                          </a:r>
                          <a:r>
                            <a:rPr lang="zh-CN" altLang="en-US" sz="1800" dirty="0" smtClean="0">
                              <a:effectLst/>
                            </a:rPr>
                            <a:t>位小数</a:t>
                          </a:r>
                          <a:endParaRPr lang="en-US" altLang="zh-CN" sz="18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0.5*2^(-10)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，</a:t>
                          </a:r>
                          <a:r>
                            <a:rPr lang="en-US" altLang="zh-CN" sz="2000" dirty="0" smtClean="0">
                              <a:effectLst/>
                            </a:rPr>
                            <a:t>10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进制</a:t>
                          </a:r>
                          <a:r>
                            <a:rPr lang="en-US" altLang="zh-CN" sz="2000" dirty="0" smtClean="0">
                              <a:effectLst/>
                            </a:rPr>
                            <a:t>3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位小数</a:t>
                          </a:r>
                          <a:endParaRPr lang="en-US" altLang="zh-CN" sz="20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759656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动态范围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2^(-127)~(2^128)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2^(-15)~(2^16)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309964"/>
                  </p:ext>
                </p:extLst>
              </p:nvPr>
            </p:nvGraphicFramePr>
            <p:xfrm>
              <a:off x="587088" y="947530"/>
              <a:ext cx="10280467" cy="49636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7959"/>
                    <a:gridCol w="1418362"/>
                    <a:gridCol w="1477617"/>
                    <a:gridCol w="1465138"/>
                    <a:gridCol w="1857021"/>
                    <a:gridCol w="1407185"/>
                    <a:gridCol w="1407185"/>
                  </a:tblGrid>
                  <a:tr h="416517">
                    <a:tc>
                      <a:txBody>
                        <a:bodyPr/>
                        <a:lstStyle/>
                        <a:p>
                          <a:endParaRPr lang="zh-CN" altLang="en-US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单精度浮点</a:t>
                          </a:r>
                          <a:r>
                            <a:rPr lang="en-US" altLang="zh-CN" b="1" dirty="0" smtClean="0"/>
                            <a:t>FP32(IEEE754-2008)</a:t>
                          </a:r>
                          <a:endParaRPr lang="zh-CN" altLang="en-US" b="1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半精度浮点</a:t>
                          </a:r>
                          <a:r>
                            <a:rPr lang="en-US" altLang="zh-CN" b="1" dirty="0" smtClean="0"/>
                            <a:t>FP16(IEEE754-2008)</a:t>
                          </a:r>
                          <a:endParaRPr lang="zh-CN" altLang="en-US" b="1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16517"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/>
                            <a:t>Bit</a:t>
                          </a:r>
                          <a:r>
                            <a:rPr lang="zh-CN" altLang="en-US" b="1" dirty="0" smtClean="0"/>
                            <a:t>位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30:23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22:0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14:10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9:0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31623">
                    <a:tc>
                      <a:txBody>
                        <a:bodyPr/>
                        <a:lstStyle/>
                        <a:p>
                          <a:r>
                            <a:rPr lang="zh-CN" altLang="en-US" b="1" dirty="0" smtClean="0"/>
                            <a:t>代号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sign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exponent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mantissa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</a:t>
                          </a:r>
                          <a:r>
                            <a:rPr lang="zh-CN" altLang="en-US" dirty="0" smtClean="0"/>
                            <a:t>符号位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E</a:t>
                          </a:r>
                          <a:r>
                            <a:rPr lang="zh-CN" altLang="en-US" dirty="0" smtClean="0"/>
                            <a:t>阶码位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M</a:t>
                          </a:r>
                          <a:r>
                            <a:rPr lang="zh-CN" altLang="en-US" dirty="0" smtClean="0"/>
                            <a:t>小数位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759656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1" dirty="0" smtClean="0"/>
                            <a:t>含义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r>
                            <a:rPr lang="zh-CN" altLang="en-US" dirty="0" smtClean="0"/>
                            <a:t>表示正数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1</a:t>
                          </a:r>
                          <a:r>
                            <a:rPr lang="zh-CN" altLang="en-US" dirty="0" smtClean="0"/>
                            <a:t>表示负数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0~255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任意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r>
                            <a:rPr lang="zh-CN" altLang="en-US" dirty="0" smtClean="0"/>
                            <a:t>表示正数</a:t>
                          </a:r>
                          <a:endParaRPr lang="en-US" altLang="zh-CN" dirty="0" smtClean="0"/>
                        </a:p>
                        <a:p>
                          <a:r>
                            <a:rPr lang="en-US" altLang="zh-CN" dirty="0" smtClean="0"/>
                            <a:t>1</a:t>
                          </a:r>
                          <a:r>
                            <a:rPr lang="zh-CN" altLang="en-US" dirty="0" smtClean="0"/>
                            <a:t>表示负数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0~31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任意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1046973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计算公式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8811" t="-196512" r="-107832" b="-1819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20078" t="-196512" r="-522" b="-1819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实例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0x3e800000-&gt;(S=0,E=011_1110_1,M=0)</a:t>
                          </a:r>
                        </a:p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-&gt;1*2^(125-127)*(1+0)-&gt;0.25</a:t>
                          </a:r>
                          <a:endParaRPr lang="en-US" altLang="zh-CN" sz="18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0x3400-&gt;(S=0,E=01101,M=0)</a:t>
                          </a:r>
                        </a:p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-&gt;1*2^(13-15)*(1+0)-&gt;0.25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31623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精度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0.5*2^(-23),10</a:t>
                          </a:r>
                          <a:r>
                            <a:rPr lang="zh-CN" altLang="en-US" sz="1800" dirty="0" smtClean="0">
                              <a:effectLst/>
                            </a:rPr>
                            <a:t>进制</a:t>
                          </a:r>
                          <a:r>
                            <a:rPr lang="en-US" altLang="zh-CN" sz="1800" dirty="0" smtClean="0">
                              <a:effectLst/>
                            </a:rPr>
                            <a:t>7</a:t>
                          </a:r>
                          <a:r>
                            <a:rPr lang="zh-CN" altLang="en-US" sz="1800" dirty="0" smtClean="0">
                              <a:effectLst/>
                            </a:rPr>
                            <a:t>位小数</a:t>
                          </a:r>
                          <a:endParaRPr lang="en-US" altLang="zh-CN" sz="18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0.5*2^(-10)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，</a:t>
                          </a:r>
                          <a:r>
                            <a:rPr lang="en-US" altLang="zh-CN" sz="2000" dirty="0" smtClean="0">
                              <a:effectLst/>
                            </a:rPr>
                            <a:t>10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进制</a:t>
                          </a:r>
                          <a:r>
                            <a:rPr lang="en-US" altLang="zh-CN" sz="2000" dirty="0" smtClean="0">
                              <a:effectLst/>
                            </a:rPr>
                            <a:t>3</a:t>
                          </a:r>
                          <a:r>
                            <a:rPr lang="zh-CN" altLang="en-US" sz="2000" dirty="0" smtClean="0">
                              <a:effectLst/>
                            </a:rPr>
                            <a:t>位小数</a:t>
                          </a:r>
                          <a:endParaRPr lang="en-US" altLang="zh-CN" sz="20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759656">
                    <a:tc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900" b="1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动态范围</a:t>
                          </a:r>
                          <a:endParaRPr lang="zh-CN" altLang="en-US" sz="19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effectLst/>
                            </a:rPr>
                            <a:t>2^(-127)~(2^128)</a:t>
                          </a:r>
                          <a:endParaRPr lang="en-US" altLang="zh-CN" sz="1800" dirty="0" smtClean="0">
                            <a:effectLst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33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effectLst/>
                            </a:rPr>
                            <a:t>2^(-15)~(2^16)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687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数据格式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块浮点</a:t>
            </a:r>
            <a:endParaRPr lang="zh-CN" altLang="en-US" dirty="0"/>
          </a:p>
        </p:txBody>
      </p:sp>
      <p:sp>
        <p:nvSpPr>
          <p:cNvPr id="2" name="右箭头 1"/>
          <p:cNvSpPr/>
          <p:nvPr/>
        </p:nvSpPr>
        <p:spPr bwMode="auto">
          <a:xfrm>
            <a:off x="2113722" y="2557670"/>
            <a:ext cx="2133600" cy="1848678"/>
          </a:xfrm>
          <a:prstGeom prst="rightArrow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512bits/cycle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48748" y="1616765"/>
            <a:ext cx="1364974" cy="37743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48748" y="1616764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48748" y="2153477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48748" y="2690189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48748" y="3226902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48748" y="3780939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48748" y="4317652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48748" y="4854365"/>
            <a:ext cx="1364974" cy="536713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1432" y="1222998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左大括号 15"/>
          <p:cNvSpPr/>
          <p:nvPr/>
        </p:nvSpPr>
        <p:spPr bwMode="auto">
          <a:xfrm>
            <a:off x="4247322" y="1470991"/>
            <a:ext cx="1086678" cy="402203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413513" y="1209746"/>
            <a:ext cx="4340087" cy="585924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FP32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413513" y="3177691"/>
            <a:ext cx="4340087" cy="585924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FP16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413512" y="4586008"/>
            <a:ext cx="4340088" cy="1357592"/>
          </a:xfrm>
          <a:prstGeom prst="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64*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BFP.Mantissa+BFP.Exponent</a:t>
            </a: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看出</a:t>
            </a: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Mantissa=7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于半精度浮点，进一步损失</a:t>
            </a: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位精度</a:t>
            </a:r>
            <a:endParaRPr kumimoji="1" lang="en-US" altLang="zh-CN" dirty="0" smtClean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存储容量增大一倍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4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OPENCL</a:t>
            </a:r>
            <a:r>
              <a:rPr lang="zh-CN" altLang="en-US" dirty="0" smtClean="0"/>
              <a:t>整体数据流</a:t>
            </a:r>
            <a:endParaRPr lang="zh-CN" alt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610139" y="3671168"/>
            <a:ext cx="3089693" cy="2106652"/>
          </a:xfrm>
          <a:prstGeom prst="rect">
            <a:avLst/>
          </a:prstGeom>
          <a:ln>
            <a:noFill/>
          </a:ln>
        </p:spPr>
        <p:txBody>
          <a:bodyPr/>
          <a:lstStyle>
            <a:lvl1pPr marL="455613" indent="-4556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Char char="l"/>
              <a:defRPr sz="3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989013" indent="-3794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2pPr>
            <a:lvl3pPr marL="15732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3pPr>
            <a:lvl4pPr marL="21828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4pPr>
            <a:lvl5pPr marL="27924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5pPr>
            <a:lvl6pPr marL="3403515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6pPr>
            <a:lvl7pPr marL="4013100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7pPr>
            <a:lvl8pPr marL="4622684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8pPr>
            <a:lvl9pPr marL="5232269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9pPr>
          </a:lstStyle>
          <a:p>
            <a:pPr marL="198450" indent="-17145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INPUT_READER</a:t>
            </a:r>
          </a:p>
          <a:p>
            <a:pPr marL="198450" indent="-17145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INPUT_FEEDER</a:t>
            </a:r>
          </a:p>
          <a:p>
            <a:pPr marL="198450" indent="-17145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FILTER_READER</a:t>
            </a:r>
          </a:p>
          <a:p>
            <a:pPr marL="198450" indent="-17145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阵列输入</a:t>
            </a:r>
            <a:endParaRPr lang="en-US" altLang="zh-CN" sz="1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98450" indent="-17145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阵列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理控制器主动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散热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X86/Power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服务器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400" y="2537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04189"/>
              </p:ext>
            </p:extLst>
          </p:nvPr>
        </p:nvGraphicFramePr>
        <p:xfrm>
          <a:off x="742121" y="1418797"/>
          <a:ext cx="52673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" name="Visio" r:id="rId4" imgW="10811045" imgH="3047859" progId="Visio.Drawing.15">
                  <p:embed/>
                </p:oleObj>
              </mc:Choice>
              <mc:Fallback>
                <p:oleObj name="Visio" r:id="rId4" imgW="10811045" imgH="304785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121" y="1418797"/>
                        <a:ext cx="5267325" cy="1495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6870630" y="862205"/>
            <a:ext cx="3737736" cy="422330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6322738" y="5197630"/>
            <a:ext cx="5274310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OPENCL kernel</a:t>
            </a:r>
            <a:r>
              <a:rPr lang="zh-CN" altLang="en-US" dirty="0" smtClean="0"/>
              <a:t>间通信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400" y="2537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21" y="3280257"/>
            <a:ext cx="5276850" cy="1133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74192" y="1768362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Kernel</a:t>
            </a:r>
            <a:r>
              <a:rPr lang="zh-CN" altLang="en-US" dirty="0" smtClean="0"/>
              <a:t>之间数据通过</a:t>
            </a:r>
            <a:r>
              <a:rPr lang="en-US" altLang="zh-CN" dirty="0" err="1" smtClean="0"/>
              <a:t>write_channel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read_channel</a:t>
            </a:r>
            <a:r>
              <a:rPr lang="zh-CN" altLang="en-US" dirty="0" smtClean="0"/>
              <a:t>进行交互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21" y="3501379"/>
            <a:ext cx="4248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2</a:t>
            </a: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2156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DDR</a:t>
            </a:r>
            <a:r>
              <a:rPr lang="zh-CN" altLang="en-US" dirty="0" smtClean="0"/>
              <a:t>中存储的数据格式</a:t>
            </a:r>
            <a:endParaRPr lang="zh-CN" alt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537251" y="1087122"/>
            <a:ext cx="3089693" cy="2106652"/>
          </a:xfrm>
          <a:prstGeom prst="rect">
            <a:avLst/>
          </a:prstGeom>
          <a:ln>
            <a:noFill/>
          </a:ln>
        </p:spPr>
        <p:txBody>
          <a:bodyPr/>
          <a:lstStyle>
            <a:lvl1pPr marL="455613" indent="-4556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Wingdings" panose="05000000000000000000" pitchFamily="2" charset="2"/>
              <a:buChar char="l"/>
              <a:defRPr sz="3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989013" indent="-3794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2pPr>
            <a:lvl3pPr marL="15732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3pPr>
            <a:lvl4pPr marL="21828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4pPr>
            <a:lvl5pPr marL="2792413" indent="-354013" algn="l" rtl="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00">
                <a:solidFill>
                  <a:srgbClr val="FFFFFF"/>
                </a:solidFill>
                <a:latin typeface="黑体" pitchFamily="49" charset="-122"/>
                <a:ea typeface="黑体" pitchFamily="49" charset="-122"/>
              </a:defRPr>
            </a:lvl5pPr>
            <a:lvl6pPr marL="3403515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6pPr>
            <a:lvl7pPr marL="4013100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7pPr>
            <a:lvl8pPr marL="4622684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8pPr>
            <a:lvl9pPr marL="5232269" indent="-355591" algn="l" rtl="0" fontAlgn="t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667">
                <a:solidFill>
                  <a:srgbClr val="FFFFFF"/>
                </a:solidFill>
                <a:latin typeface="+mn-lt"/>
                <a:ea typeface="+mn-ea"/>
              </a:defRPr>
            </a:lvl9pPr>
          </a:lstStyle>
          <a:p>
            <a:pPr marL="27000" indent="0" defTabSz="600075" eaLnBrk="1" hangingPunct="1">
              <a:spcBef>
                <a:spcPts val="1200"/>
              </a:spcBef>
              <a:spcAft>
                <a:spcPts val="450"/>
              </a:spcAft>
              <a:buClr>
                <a:schemeClr val="accent1"/>
              </a:buClr>
              <a:buSzPct val="100000"/>
              <a:buNone/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制器主动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散热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X86/Power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服务器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400" y="2537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68556" y="1045823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DDR</a:t>
            </a:r>
            <a:r>
              <a:rPr lang="zh-CN" altLang="en-US" dirty="0" smtClean="0"/>
              <a:t>中存储数据包括输入</a:t>
            </a:r>
            <a:r>
              <a:rPr lang="zh-CN" altLang="en-US" dirty="0"/>
              <a:t>图像</a:t>
            </a:r>
            <a:r>
              <a:rPr lang="zh-CN" altLang="en-US" dirty="0" smtClean="0"/>
              <a:t>数据，输入卷积核系数以及卷积结果等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37323" y="1653307"/>
            <a:ext cx="481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卷积核系数存储</a:t>
            </a:r>
            <a:r>
              <a:rPr lang="en-US" altLang="zh-CN" dirty="0"/>
              <a:t>,</a:t>
            </a:r>
            <a:r>
              <a:rPr lang="zh-CN" altLang="en-US" dirty="0" smtClean="0"/>
              <a:t>布局从</a:t>
            </a:r>
            <a:r>
              <a:rPr lang="en-US" altLang="zh-CN" dirty="0" smtClean="0"/>
              <a:t>[Co Ci K K]</a:t>
            </a:r>
            <a:r>
              <a:rPr lang="zh-CN" altLang="en-US" dirty="0" smtClean="0"/>
              <a:t>变成</a:t>
            </a:r>
            <a:endParaRPr lang="en-US" altLang="zh-CN" dirty="0" smtClean="0"/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co_vec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ci_vec</a:t>
            </a:r>
            <a:r>
              <a:rPr lang="en-US" altLang="zh-CN" dirty="0" smtClean="0"/>
              <a:t> K </a:t>
            </a:r>
            <a:r>
              <a:rPr lang="en-US" altLang="zh-CN" dirty="0" err="1" smtClean="0"/>
              <a:t>K</a:t>
            </a:r>
            <a:r>
              <a:rPr lang="en-US" altLang="zh-CN" dirty="0" smtClean="0"/>
              <a:t> K_VECTOR C_VECTOR]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14" y="2636901"/>
            <a:ext cx="2921633" cy="32088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80019" y="1661831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输入图像数据存储</a:t>
            </a:r>
            <a:r>
              <a:rPr lang="en-US" altLang="zh-CN" dirty="0"/>
              <a:t>,</a:t>
            </a:r>
            <a:r>
              <a:rPr lang="zh-CN" altLang="en-US" dirty="0" smtClean="0"/>
              <a:t>布局从</a:t>
            </a:r>
            <a:r>
              <a:rPr lang="en-US" altLang="zh-CN" dirty="0"/>
              <a:t>[</a:t>
            </a:r>
            <a:r>
              <a:rPr lang="en-US" altLang="zh-CN" dirty="0" smtClean="0"/>
              <a:t>Ci </a:t>
            </a:r>
            <a:r>
              <a:rPr lang="en-US" altLang="zh-CN" dirty="0"/>
              <a:t>H</a:t>
            </a:r>
            <a:r>
              <a:rPr lang="en-US" altLang="zh-CN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]</a:t>
            </a:r>
            <a:r>
              <a:rPr lang="zh-CN" altLang="en-US" dirty="0" smtClean="0"/>
              <a:t>变成</a:t>
            </a:r>
            <a:endParaRPr lang="en-US" altLang="zh-CN" dirty="0" smtClean="0"/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ci_vec</a:t>
            </a:r>
            <a:r>
              <a:rPr lang="en-US" altLang="zh-CN" dirty="0" smtClean="0"/>
              <a:t> H W C_VECTOR]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246" y="2728866"/>
            <a:ext cx="4674361" cy="28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 reader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79231" y="6034402"/>
            <a:ext cx="5747220" cy="322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79231" y="1739843"/>
            <a:ext cx="5747220" cy="268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9239" y="1743597"/>
            <a:ext cx="853241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9235" y="2813615"/>
            <a:ext cx="853245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3433" y="3890616"/>
            <a:ext cx="853246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cvec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9231" y="4970825"/>
            <a:ext cx="853249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MAX_NUM_CVEC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432480" y="1716783"/>
            <a:ext cx="608537" cy="2159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432480" y="4979412"/>
            <a:ext cx="596853" cy="1068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041025" y="1735012"/>
            <a:ext cx="853256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41021" y="2805030"/>
            <a:ext cx="853260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41020" y="3883635"/>
            <a:ext cx="853261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h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41017" y="4962240"/>
            <a:ext cx="853264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MAX_NUM_H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905965" y="1710343"/>
            <a:ext cx="624353" cy="2165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905965" y="4979412"/>
            <a:ext cx="624353" cy="1052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542011" y="1735012"/>
            <a:ext cx="853256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42007" y="2805030"/>
            <a:ext cx="853260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42006" y="3883635"/>
            <a:ext cx="853261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ww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42003" y="4962240"/>
            <a:ext cx="853264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MAX_NUM_WW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4406951" y="1783954"/>
            <a:ext cx="636041" cy="2102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406951" y="4990145"/>
            <a:ext cx="617956" cy="1048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054681" y="1741862"/>
            <a:ext cx="853256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4677" y="2811880"/>
            <a:ext cx="853260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4676" y="3890485"/>
            <a:ext cx="853261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54673" y="4969090"/>
            <a:ext cx="853264" cy="107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C_VECTOR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489098" y="1238657"/>
            <a:ext cx="943382" cy="474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串行</a:t>
            </a: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2030319" y="1236082"/>
            <a:ext cx="943382" cy="474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串行</a:t>
            </a: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3567312" y="1250094"/>
            <a:ext cx="943382" cy="474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串行</a:t>
            </a:r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4964555" y="1223187"/>
            <a:ext cx="943382" cy="474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/>
              <a:t>并行</a:t>
            </a:r>
            <a:endParaRPr lang="zh-CN" altLang="en-US" sz="2800" dirty="0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5970547" y="2201256"/>
            <a:ext cx="943382" cy="3301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DDR</a:t>
            </a:r>
            <a:r>
              <a:rPr lang="zh-CN" altLang="en-US" sz="2800" dirty="0" smtClean="0"/>
              <a:t>中</a:t>
            </a:r>
            <a:endParaRPr lang="en-US" altLang="zh-CN" sz="2800" dirty="0" smtClean="0"/>
          </a:p>
          <a:p>
            <a:r>
              <a:rPr lang="zh-CN" altLang="en-US" sz="2800" dirty="0" smtClean="0"/>
              <a:t>读</a:t>
            </a:r>
            <a:endParaRPr lang="en-US" altLang="zh-CN" sz="2800" dirty="0" smtClean="0"/>
          </a:p>
          <a:p>
            <a:r>
              <a:rPr lang="zh-CN" altLang="en-US" sz="2800" dirty="0" smtClean="0"/>
              <a:t>取，受限于</a:t>
            </a:r>
            <a:r>
              <a:rPr lang="en-US" altLang="zh-CN" sz="2800" dirty="0" smtClean="0"/>
              <a:t>DDR</a:t>
            </a:r>
            <a:r>
              <a:rPr lang="zh-CN" altLang="en-US" sz="2800" dirty="0" smtClean="0"/>
              <a:t>带</a:t>
            </a:r>
            <a:endParaRPr lang="en-US" altLang="zh-CN" sz="2800" dirty="0" smtClean="0"/>
          </a:p>
          <a:p>
            <a:r>
              <a:rPr lang="zh-CN" altLang="en-US" sz="2800" dirty="0" smtClean="0"/>
              <a:t>宽</a:t>
            </a:r>
            <a:endParaRPr lang="zh-CN" altLang="en-US" sz="2800" dirty="0"/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4133485" y="759618"/>
            <a:ext cx="4878122" cy="54243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en-US" altLang="zh-CN" sz="1600" b="0" dirty="0" smtClean="0">
                <a:solidFill>
                  <a:schemeClr val="tx1"/>
                </a:solidFill>
              </a:rPr>
              <a:t>C_VECTOR</a:t>
            </a:r>
            <a:r>
              <a:rPr lang="zh-CN" altLang="en-US" sz="1600" b="0" dirty="0" smtClean="0">
                <a:solidFill>
                  <a:schemeClr val="tx1"/>
                </a:solidFill>
              </a:rPr>
              <a:t>个数据并行，并通过计数器控制时序</a:t>
            </a:r>
            <a:endParaRPr lang="zh-CN" altLang="en-US" sz="1600" b="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39" y="2996137"/>
            <a:ext cx="4792367" cy="21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Input feeder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" y="1871801"/>
            <a:ext cx="6606197" cy="269175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581536" y="835007"/>
            <a:ext cx="5295764" cy="8586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zh-CN" altLang="en-US" sz="1800" b="0" dirty="0" smtClean="0">
                <a:solidFill>
                  <a:schemeClr val="tx1"/>
                </a:solidFill>
              </a:rPr>
              <a:t>通过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stream buffer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将输入数据转换成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packet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格式，每个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packet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是一个三维块：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1.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沿着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kernel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的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3x3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方向循环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2.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沿着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c-&gt;w-&gt;h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的方向递增</a:t>
            </a:r>
            <a:endParaRPr lang="zh-CN" altLang="en-US" sz="1800" b="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63" y="4479733"/>
            <a:ext cx="1614574" cy="18221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7210" y="5009049"/>
            <a:ext cx="104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stream buffer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07" y="1869314"/>
            <a:ext cx="3630961" cy="43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Filter reader</a:t>
            </a:r>
            <a:endParaRPr lang="zh-CN" altLang="en-US" dirty="0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60" y="2018567"/>
            <a:ext cx="5368685" cy="323899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353291" y="2065020"/>
            <a:ext cx="6096000" cy="31925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如图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，整个滤波器系数由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个计数器完全访问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的作用如下所示：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访问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LSU_READS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个双字节，对应输出特征，受限于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DDR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的带宽，可以循环展开，并行读取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对应输出特征块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ss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对应卷积核的宽度方向计数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对应卷积核的高度方向计数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cvec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对应总输入特征中的第几个小块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计数器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kvec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对应总输出特征中的第几个小块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411118" y="820385"/>
            <a:ext cx="10515600" cy="8586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zh-CN" altLang="en-US" sz="2000" b="0" dirty="0" smtClean="0">
                <a:solidFill>
                  <a:schemeClr val="tx1"/>
                </a:solidFill>
              </a:rPr>
              <a:t>滤波器系数在主机侧做布局变换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r>
              <a:rPr lang="zh-CN" altLang="en-US" sz="2000" b="0" dirty="0" smtClean="0">
                <a:solidFill>
                  <a:schemeClr val="tx1"/>
                </a:solidFill>
              </a:rPr>
              <a:t>从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[Co Ci k k]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变成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[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Co_vec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Ci_vec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 k 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k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K_vector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C_vector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]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</a:t>
            </a:r>
            <a:r>
              <a:rPr lang="en-US" altLang="zh-CN" dirty="0" err="1" smtClean="0"/>
              <a:t>opencl</a:t>
            </a:r>
            <a:r>
              <a:rPr lang="zh-CN" altLang="en-US" dirty="0" smtClean="0"/>
              <a:t>算子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400" y="2537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19" y="2537791"/>
            <a:ext cx="5524500" cy="261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57" y="2413965"/>
            <a:ext cx="4943475" cy="2867025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181285" y="806424"/>
            <a:ext cx="3505704" cy="858664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en-US" altLang="zh-CN" sz="2400" b="0" dirty="0" err="1" smtClean="0">
                <a:solidFill>
                  <a:schemeClr val="tx1"/>
                </a:solidFill>
              </a:rPr>
              <a:t>Opencl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算子可以通过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extern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声明，调用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RTL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代码实现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7401843" y="1398918"/>
            <a:ext cx="2017165" cy="858664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en-US" altLang="zh-CN" sz="2400" b="0" dirty="0" smtClean="0">
                <a:solidFill>
                  <a:schemeClr val="tx1"/>
                </a:solidFill>
              </a:rPr>
              <a:t>Sigmoid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实现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956694" y="1507903"/>
            <a:ext cx="1578299" cy="858664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r>
              <a:rPr lang="en-US" altLang="zh-CN" sz="2400" b="0" dirty="0" err="1" smtClean="0">
                <a:solidFill>
                  <a:schemeClr val="tx1"/>
                </a:solidFill>
              </a:rPr>
              <a:t>Tanh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实现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29792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/>
              <a:t>阵列</a:t>
            </a:r>
            <a:r>
              <a:rPr lang="zh-CN" altLang="en-US" dirty="0" smtClean="0"/>
              <a:t>输入输出与整体架构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89098" y="20739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497988" y="218885"/>
            <a:ext cx="3871687" cy="24775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400" b="0" dirty="0" smtClean="0">
                <a:solidFill>
                  <a:schemeClr val="tx1"/>
                </a:solidFill>
              </a:rPr>
              <a:t>共有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5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个维度的计算：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r>
              <a:rPr lang="en-US" altLang="zh-CN" sz="1400" b="0" dirty="0" err="1" smtClean="0">
                <a:solidFill>
                  <a:schemeClr val="tx1"/>
                </a:solidFill>
              </a:rPr>
              <a:t>chain_id,pe_id</a:t>
            </a:r>
            <a:r>
              <a:rPr lang="en-US" altLang="zh-CN" sz="1400" b="0" dirty="0">
                <a:solidFill>
                  <a:schemeClr val="tx1"/>
                </a:solidFill>
              </a:rPr>
              <a:t>, </a:t>
            </a:r>
            <a:r>
              <a:rPr lang="en-US" altLang="zh-CN" sz="1400" b="0" dirty="0" err="1" smtClean="0">
                <a:solidFill>
                  <a:schemeClr val="tx1"/>
                </a:solidFill>
              </a:rPr>
              <a:t>dot_id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,</a:t>
            </a:r>
            <a:r>
              <a:rPr lang="en-US" altLang="zh-CN" sz="1400" b="0" dirty="0">
                <a:solidFill>
                  <a:schemeClr val="tx1"/>
                </a:solidFill>
              </a:rPr>
              <a:t> </a:t>
            </a:r>
            <a:r>
              <a:rPr lang="en-US" altLang="zh-CN" sz="1400" b="0" dirty="0" err="1" smtClean="0">
                <a:solidFill>
                  <a:schemeClr val="tx1"/>
                </a:solidFill>
              </a:rPr>
              <a:t>filter_id,feature_id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r>
              <a:rPr lang="en-US" altLang="zh-CN" sz="1400" b="0" dirty="0" smtClean="0">
                <a:solidFill>
                  <a:schemeClr val="tx1"/>
                </a:solidFill>
              </a:rPr>
              <a:t>1.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不同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chain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完成输出特征方向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r>
              <a:rPr lang="en-US" altLang="zh-CN" sz="1400" b="0" dirty="0" smtClean="0">
                <a:solidFill>
                  <a:schemeClr val="tx1"/>
                </a:solidFill>
              </a:rPr>
              <a:t>2.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不同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PE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完成输出特征方向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,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距离较远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r>
              <a:rPr lang="en-US" altLang="zh-CN" sz="1400" b="0" dirty="0" smtClean="0">
                <a:solidFill>
                  <a:schemeClr val="tx1"/>
                </a:solidFill>
              </a:rPr>
              <a:t>3. 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同</a:t>
            </a:r>
            <a:r>
              <a:rPr lang="zh-CN" altLang="en-US" sz="1400" b="0" dirty="0">
                <a:solidFill>
                  <a:schemeClr val="tx1"/>
                </a:solidFill>
              </a:rPr>
              <a:t>一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PE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完成</a:t>
            </a:r>
            <a:r>
              <a:rPr lang="en-US" altLang="zh-CN" sz="1400" b="0" dirty="0" err="1">
                <a:solidFill>
                  <a:schemeClr val="tx1"/>
                </a:solidFill>
              </a:rPr>
              <a:t>dot_id</a:t>
            </a:r>
            <a:r>
              <a:rPr lang="zh-CN" altLang="en-US" sz="1400" b="0" dirty="0">
                <a:solidFill>
                  <a:schemeClr val="tx1"/>
                </a:solidFill>
              </a:rPr>
              <a:t>方向计算，通常置为</a:t>
            </a:r>
            <a:r>
              <a:rPr lang="en-US" altLang="zh-CN" sz="1400" b="0" dirty="0">
                <a:solidFill>
                  <a:schemeClr val="tx1"/>
                </a:solidFill>
              </a:rPr>
              <a:t>1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r>
              <a:rPr lang="en-US" altLang="zh-CN" sz="1400" b="0" dirty="0">
                <a:solidFill>
                  <a:schemeClr val="tx1"/>
                </a:solidFill>
              </a:rPr>
              <a:t>4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. 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同一</a:t>
            </a:r>
            <a:r>
              <a:rPr lang="en-US" altLang="zh-CN" sz="1400" b="0" dirty="0" smtClean="0">
                <a:solidFill>
                  <a:schemeClr val="tx1"/>
                </a:solidFill>
              </a:rPr>
              <a:t>PE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完成</a:t>
            </a:r>
            <a:r>
              <a:rPr lang="en-US" altLang="zh-CN" sz="1400" b="0" dirty="0" err="1" smtClean="0">
                <a:solidFill>
                  <a:schemeClr val="tx1"/>
                </a:solidFill>
              </a:rPr>
              <a:t>filter_id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以及</a:t>
            </a:r>
            <a:r>
              <a:rPr lang="en-US" altLang="zh-CN" sz="1400" b="0" dirty="0" err="1" smtClean="0">
                <a:solidFill>
                  <a:schemeClr val="tx1"/>
                </a:solidFill>
              </a:rPr>
              <a:t>feature_id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方向计算</a:t>
            </a:r>
            <a:endParaRPr lang="en-US" altLang="zh-CN" sz="1400" b="0" dirty="0" smtClean="0">
              <a:solidFill>
                <a:schemeClr val="tx1"/>
              </a:solidFill>
            </a:endParaRPr>
          </a:p>
          <a:p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1" y="2286428"/>
            <a:ext cx="10982173" cy="36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</a:t>
            </a:r>
            <a:r>
              <a:rPr lang="en-US" altLang="zh-CN" dirty="0" smtClean="0"/>
              <a:t>PE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3949"/>
            <a:ext cx="6286771" cy="462234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74904" y="17492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274904" y="1694931"/>
          <a:ext cx="52673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4" name="Visio" r:id="rId5" imgW="13411169" imgH="2257564" progId="Visio.Drawing.15">
                  <p:embed/>
                </p:oleObj>
              </mc:Choice>
              <mc:Fallback>
                <p:oleObj name="Visio" r:id="rId5" imgW="13411169" imgH="225756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4904" y="1694931"/>
                        <a:ext cx="5267325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392427" y="3419293"/>
            <a:ext cx="5339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包含</a:t>
            </a:r>
            <a:r>
              <a:rPr lang="en-US" altLang="zh-CN" dirty="0" smtClean="0"/>
              <a:t>PE_RAM,PE_DOT,PE_ACCUM</a:t>
            </a:r>
            <a:r>
              <a:rPr lang="zh-CN" altLang="en-US" dirty="0" smtClean="0"/>
              <a:t>三部分</a:t>
            </a:r>
            <a:endParaRPr lang="en-US" altLang="zh-CN" dirty="0" smtClean="0"/>
          </a:p>
          <a:p>
            <a:r>
              <a:rPr lang="en-US" altLang="zh-CN" dirty="0" smtClean="0"/>
              <a:t>PE_RAM</a:t>
            </a:r>
            <a:r>
              <a:rPr lang="zh-CN" altLang="en-US" dirty="0" smtClean="0"/>
              <a:t>用于缓存滤波器系数</a:t>
            </a:r>
            <a:endParaRPr lang="en-US" altLang="zh-CN" dirty="0" smtClean="0"/>
          </a:p>
          <a:p>
            <a:r>
              <a:rPr lang="en-US" altLang="zh-CN" dirty="0" smtClean="0"/>
              <a:t>PE_DOT</a:t>
            </a:r>
            <a:r>
              <a:rPr lang="zh-CN" altLang="en-US" dirty="0" smtClean="0"/>
              <a:t>为乘累加计算输入特征方向的部分和</a:t>
            </a:r>
            <a:endParaRPr lang="en-US" altLang="zh-CN" dirty="0" smtClean="0"/>
          </a:p>
          <a:p>
            <a:r>
              <a:rPr lang="en-US" altLang="zh-CN" dirty="0" smtClean="0"/>
              <a:t>PE_ACCUM</a:t>
            </a:r>
            <a:r>
              <a:rPr lang="zh-CN" altLang="en-US" dirty="0" smtClean="0"/>
              <a:t>为累加器，得出特定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（包含</a:t>
            </a:r>
            <a:r>
              <a:rPr lang="en-US" altLang="zh-CN" dirty="0" err="1" smtClean="0"/>
              <a:t>chain_id</a:t>
            </a:r>
            <a:r>
              <a:rPr lang="en-US" altLang="zh-CN" dirty="0" smtClean="0"/>
              <a:t>,</a:t>
            </a:r>
          </a:p>
          <a:p>
            <a:r>
              <a:rPr lang="en-US" altLang="zh-CN" dirty="0" err="1" smtClean="0"/>
              <a:t>Pe_id,dot_id,filter_id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feature_id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的部分和累加值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16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/>
              <a:t>累加器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74904" y="17492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24421"/>
            <a:ext cx="5340699" cy="27385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318" y="2224421"/>
            <a:ext cx="5831071" cy="2724468"/>
          </a:xfrm>
          <a:prstGeom prst="rect">
            <a:avLst/>
          </a:prstGeom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2645809" y="1291464"/>
            <a:ext cx="963480" cy="7169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400" b="0" dirty="0" smtClean="0">
                <a:solidFill>
                  <a:schemeClr val="tx1"/>
                </a:solidFill>
              </a:rPr>
              <a:t>RTL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代码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7741998" y="1291464"/>
            <a:ext cx="963480" cy="7169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5pPr>
            <a:lvl6pPr marL="45716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7pPr>
            <a:lvl8pPr marL="1371498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8pPr>
            <a:lvl9pPr marL="182866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2AC"/>
                </a:solidFill>
                <a:latin typeface="MyriadRegular" pitchFamily="2" charset="0"/>
                <a:ea typeface="文鼎CS中等线" pitchFamily="49" charset="-122"/>
              </a:defRPr>
            </a:lvl9pPr>
          </a:lstStyle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400" b="0" dirty="0" smtClean="0">
                <a:solidFill>
                  <a:schemeClr val="tx1"/>
                </a:solidFill>
              </a:rPr>
              <a:t>C</a:t>
            </a:r>
            <a:r>
              <a:rPr lang="zh-CN" altLang="en-US" sz="1400" b="0" dirty="0" smtClean="0">
                <a:solidFill>
                  <a:schemeClr val="tx1"/>
                </a:solidFill>
              </a:rPr>
              <a:t>模型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计算实例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参数配置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4400" y="25377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19662"/>
              </p:ext>
            </p:extLst>
          </p:nvPr>
        </p:nvGraphicFramePr>
        <p:xfrm>
          <a:off x="2530187" y="1684511"/>
          <a:ext cx="5616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00"/>
                <a:gridCol w="936000"/>
                <a:gridCol w="936000"/>
                <a:gridCol w="936000"/>
                <a:gridCol w="936000"/>
                <a:gridCol w="936000"/>
              </a:tblGrid>
              <a:tr h="381000">
                <a:tc gridSpan="6">
                  <a:txBody>
                    <a:bodyPr/>
                    <a:lstStyle/>
                    <a:p>
                      <a:r>
                        <a:rPr lang="zh-CN" altLang="en-US" dirty="0" smtClean="0"/>
                        <a:t>神经网络参数配置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输入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卷积核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输出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21189"/>
              </p:ext>
            </p:extLst>
          </p:nvPr>
        </p:nvGraphicFramePr>
        <p:xfrm>
          <a:off x="1846207" y="3696961"/>
          <a:ext cx="7200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/>
                <a:gridCol w="990150"/>
                <a:gridCol w="2527750"/>
                <a:gridCol w="1072250"/>
              </a:tblGrid>
              <a:tr h="38100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计算单元参数配置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C_VECTOR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NUM_CHAINS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K_VECTOR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NUM_PES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W_VECTOR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NUM_DOTS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H_VECTOR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NUM_FEATURES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采用半浮点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NUM_FILTERS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925078" y="1035994"/>
            <a:ext cx="4826217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参考</a:t>
            </a:r>
            <a:r>
              <a:rPr lang="en-US" altLang="zh-CN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test_pe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/main.cpp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作为卷积计算实例</a:t>
            </a: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7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DLA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646" y="802945"/>
            <a:ext cx="1151469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DLA</a:t>
            </a:r>
            <a:r>
              <a:rPr lang="zh-CN" altLang="en-US" sz="2000" b="1" dirty="0" smtClean="0"/>
              <a:t>：</a:t>
            </a:r>
            <a:r>
              <a:rPr lang="en-US" altLang="zh-CN" sz="2000" b="1" dirty="0" smtClean="0"/>
              <a:t>Deep Learning Acceleration Suite</a:t>
            </a:r>
            <a:r>
              <a:rPr lang="zh-CN" altLang="en-US" sz="2000" b="1" dirty="0" smtClean="0"/>
              <a:t>，即深度学习加速套件，</a:t>
            </a:r>
            <a:endParaRPr lang="en-US" altLang="zh-CN" sz="2000" b="1" dirty="0" smtClean="0"/>
          </a:p>
          <a:p>
            <a:r>
              <a:rPr lang="zh-CN" altLang="en-US" sz="2000" dirty="0"/>
              <a:t>用于在</a:t>
            </a:r>
            <a:r>
              <a:rPr lang="en-US" altLang="zh-CN" sz="2000" dirty="0"/>
              <a:t>FPGA</a:t>
            </a:r>
            <a:r>
              <a:rPr lang="zh-CN" altLang="en-US" sz="2000" dirty="0"/>
              <a:t>上实现深度学习加速</a:t>
            </a:r>
            <a:r>
              <a:rPr lang="en-US" altLang="zh-CN" sz="2000" dirty="0"/>
              <a:t>,</a:t>
            </a:r>
            <a:r>
              <a:rPr lang="zh-CN" altLang="en-US" sz="2000" dirty="0"/>
              <a:t>主要包含：</a:t>
            </a:r>
            <a:r>
              <a:rPr lang="en-US" altLang="zh-CN" sz="2000" dirty="0"/>
              <a:t>Host</a:t>
            </a:r>
            <a:r>
              <a:rPr lang="zh-CN" altLang="en-US" sz="2000" dirty="0"/>
              <a:t>端程序，</a:t>
            </a:r>
            <a:r>
              <a:rPr lang="en-US" altLang="zh-CN" sz="2000" dirty="0"/>
              <a:t>Device</a:t>
            </a:r>
            <a:r>
              <a:rPr lang="zh-CN" altLang="en-US" sz="2000" dirty="0"/>
              <a:t>端程序，编译运行脚本等部分组成</a:t>
            </a:r>
            <a:endParaRPr lang="en-US" altLang="zh-CN" sz="2000" dirty="0"/>
          </a:p>
          <a:p>
            <a:r>
              <a:rPr lang="zh-CN" altLang="en-US" sz="2000" dirty="0"/>
              <a:t>目录结构如下：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28912" y="4086773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Device</a:t>
            </a:r>
            <a:r>
              <a:rPr lang="zh-CN" altLang="en-US" dirty="0" smtClean="0"/>
              <a:t>端程序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93" y="4460763"/>
            <a:ext cx="2792307" cy="13987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28912" y="152655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Host</a:t>
            </a:r>
            <a:r>
              <a:rPr lang="zh-CN" altLang="en-US" dirty="0" smtClean="0"/>
              <a:t>端</a:t>
            </a:r>
            <a:r>
              <a:rPr lang="zh-CN" altLang="en-US" dirty="0"/>
              <a:t>程序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794" y="2011789"/>
            <a:ext cx="3503130" cy="8265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793" y="2905874"/>
            <a:ext cx="3503131" cy="11133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50099" y="34772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编译脚本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36" y="3863828"/>
            <a:ext cx="3133689" cy="19953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316" y="1859932"/>
            <a:ext cx="1984233" cy="40543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810536" y="16072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架构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094" y="2004488"/>
            <a:ext cx="3448014" cy="13405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1510747" y="3578087"/>
            <a:ext cx="424070" cy="1524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1934817" y="3677478"/>
            <a:ext cx="1787976" cy="80094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1510747" y="3175063"/>
            <a:ext cx="424070" cy="1524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/>
          <p:cNvCxnSpPr>
            <a:endCxn id="9" idx="1"/>
          </p:cNvCxnSpPr>
          <p:nvPr/>
        </p:nvCxnSpPr>
        <p:spPr bwMode="auto">
          <a:xfrm flipV="1">
            <a:off x="1934817" y="2425044"/>
            <a:ext cx="1787977" cy="80226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矩形 22"/>
          <p:cNvSpPr/>
          <p:nvPr/>
        </p:nvSpPr>
        <p:spPr bwMode="auto">
          <a:xfrm>
            <a:off x="1510747" y="5160139"/>
            <a:ext cx="556592" cy="140731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 bwMode="auto">
          <a:xfrm flipV="1">
            <a:off x="2067339" y="3877773"/>
            <a:ext cx="5743197" cy="135273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/>
          <p:cNvSpPr/>
          <p:nvPr/>
        </p:nvSpPr>
        <p:spPr bwMode="auto">
          <a:xfrm>
            <a:off x="1495976" y="2107925"/>
            <a:ext cx="424070" cy="1524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V="1">
            <a:off x="1934816" y="2004488"/>
            <a:ext cx="5875720" cy="19983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12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</a:t>
            </a:r>
            <a:r>
              <a:rPr lang="zh-CN" altLang="en-US" dirty="0" smtClean="0"/>
              <a:t>阵列性能分析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9990" y="967740"/>
            <a:ext cx="10749050" cy="5834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对于上页参数计算性能：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3x3kernel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cycle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输入图像数据，同时需要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/C_VECTOR)*9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cycle=18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得到输入特征方向的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W_VECTOR*H_VECTOR*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Num_Chains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Num_filters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Num_pes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=512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个三维输出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cycle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处理数据为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512/18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个，单个数据需要浮点性能为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K*K=288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lang="en-US" altLang="zh-CN" dirty="0" err="1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cylce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浮点性能为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512/18*288=8192Ops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每秒浮点性能 约为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300M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8192 = 2.4Tops,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对应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resnet50 3.8Tops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，估算为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630fps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实际值受限于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DSP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利用率，层间交互等因素性能会有所降低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乘法器个数为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W_VECTOR*H_VECTOR*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Num_Chains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Num_filters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Num_pes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C_VECOTR=8192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，需要部分用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LUT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代替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DSP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单元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Stream buffer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个数为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W_VECTOR*H_VECTOR*C_VECTOR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WIDTH/RAM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位宽，约为</a:t>
            </a:r>
            <a:r>
              <a:rPr lang="en-US" altLang="zh-CN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zh-CN" altLang="en-US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lang="en-US" altLang="zh-CN" dirty="0" smtClean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Filter cache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个数为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num_chains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num_pes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num_filters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num_dots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*(C_VECOTR*WIDTH))/RAM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位宽，约为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16=1024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zh-CN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6</a:t>
            </a: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基础知识附录</a:t>
            </a:r>
          </a:p>
        </p:txBody>
      </p:sp>
    </p:spTree>
    <p:extLst>
      <p:ext uri="{BB962C8B-B14F-4D97-AF65-F5344CB8AC3E}">
        <p14:creationId xmlns:p14="http://schemas.microsoft.com/office/powerpoint/2010/main" val="14330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DLA</a:t>
            </a:r>
            <a:r>
              <a:rPr lang="zh-CN" altLang="en-US" dirty="0" smtClean="0"/>
              <a:t>实例功能需求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9990" y="967740"/>
            <a:ext cx="10749050" cy="219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综合以上知识，以一个最简卷积神经网络为例，尝试实现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加速功能。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卷积神经网络参数特征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全连接层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9990" y="3165778"/>
            <a:ext cx="10749050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DLA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实现：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主机侧程序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设备侧程序架构设计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编译流程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endParaRPr lang="en-US" altLang="zh-CN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卷积阵列模块仿真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5646" y="802945"/>
            <a:ext cx="804258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位于</a:t>
            </a:r>
            <a:r>
              <a:rPr lang="en-US" altLang="zh-CN" sz="2000" b="1" dirty="0" err="1" smtClean="0"/>
              <a:t>fpga</a:t>
            </a:r>
            <a:r>
              <a:rPr lang="en-US" altLang="zh-CN" sz="2000" b="1" dirty="0" smtClean="0"/>
              <a:t>/</a:t>
            </a:r>
            <a:r>
              <a:rPr lang="en-US" altLang="zh-CN" sz="2000" b="1" dirty="0" err="1" smtClean="0"/>
              <a:t>pe_array</a:t>
            </a:r>
            <a:r>
              <a:rPr lang="en-US" altLang="zh-CN" sz="2000" b="1" dirty="0" smtClean="0"/>
              <a:t>/tests</a:t>
            </a:r>
            <a:r>
              <a:rPr lang="zh-CN" altLang="en-US" sz="2000" b="1" dirty="0" smtClean="0"/>
              <a:t>目录，用于测试卷积阵列模块的输入和输出</a:t>
            </a:r>
            <a:endParaRPr lang="en-US" altLang="zh-CN" sz="2000" b="1" dirty="0" smtClean="0"/>
          </a:p>
          <a:p>
            <a:r>
              <a:rPr lang="zh-CN" altLang="en-US" sz="2000" dirty="0" smtClean="0"/>
              <a:t>目录</a:t>
            </a:r>
            <a:r>
              <a:rPr lang="zh-CN" altLang="en-US" sz="2000" dirty="0"/>
              <a:t>结构</a:t>
            </a:r>
            <a:r>
              <a:rPr lang="zh-CN" altLang="en-US" sz="2000" dirty="0" smtClean="0"/>
              <a:t>如下图，包含测试脚本，</a:t>
            </a:r>
            <a:r>
              <a:rPr lang="en-US" altLang="zh-CN" sz="2000" dirty="0" err="1" smtClean="0"/>
              <a:t>sv</a:t>
            </a:r>
            <a:r>
              <a:rPr lang="zh-CN" altLang="en-US" sz="2000" dirty="0" smtClean="0"/>
              <a:t>测试程序和</a:t>
            </a:r>
            <a:r>
              <a:rPr lang="en-US" altLang="zh-CN" sz="2000" dirty="0" err="1" smtClean="0"/>
              <a:t>c++</a:t>
            </a:r>
            <a:r>
              <a:rPr lang="zh-CN" altLang="en-US" sz="2000" dirty="0" smtClean="0"/>
              <a:t>激励产生程序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13" y="1928924"/>
            <a:ext cx="5405149" cy="35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7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Main.cpp</a:t>
            </a:r>
            <a:r>
              <a:rPr lang="zh-CN" altLang="en-US" dirty="0" smtClean="0"/>
              <a:t>详解</a:t>
            </a:r>
            <a:r>
              <a:rPr lang="en-US" altLang="zh-CN" dirty="0" smtClean="0"/>
              <a:t>-</a:t>
            </a:r>
            <a:r>
              <a:rPr lang="zh-CN" altLang="en-US" dirty="0" smtClean="0"/>
              <a:t>配置</a:t>
            </a:r>
            <a:r>
              <a:rPr lang="zh-CN" altLang="en-US" dirty="0"/>
              <a:t>参数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65" y="2035386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</a:t>
            </a:r>
            <a:r>
              <a:rPr lang="en-US" altLang="zh-CN" dirty="0" smtClean="0"/>
              <a:t>main.cpp</a:t>
            </a:r>
          </a:p>
          <a:p>
            <a:r>
              <a:rPr lang="en-US" altLang="zh-CN" dirty="0" smtClean="0"/>
              <a:t>502</a:t>
            </a:r>
            <a:r>
              <a:rPr lang="zh-CN" altLang="en-US" dirty="0" smtClean="0"/>
              <a:t>行：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75480"/>
              </p:ext>
            </p:extLst>
          </p:nvPr>
        </p:nvGraphicFramePr>
        <p:xfrm>
          <a:off x="2413000" y="759784"/>
          <a:ext cx="81280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缩写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含义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Feature_width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Filter_width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Num_results_per_cycle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Num_chains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Num_pes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Num_dots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Nfe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Num_featuree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Num_fitlers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Ram_depth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Dot_size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Dot_ratio_dsp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alm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Accum_ratio_dsp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alm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A10/s10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3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Pe_input</a:t>
            </a:r>
            <a:r>
              <a:rPr lang="zh-CN" altLang="en-US" dirty="0" smtClean="0"/>
              <a:t>赋值详解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993" y="2968795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</a:t>
            </a:r>
            <a:r>
              <a:rPr lang="en-US" altLang="zh-CN" dirty="0" smtClean="0"/>
              <a:t>main.cpp</a:t>
            </a:r>
          </a:p>
          <a:p>
            <a:r>
              <a:rPr lang="en-US" altLang="zh-CN" dirty="0" smtClean="0"/>
              <a:t>159~258</a:t>
            </a:r>
            <a:r>
              <a:rPr lang="zh-CN" altLang="en-US" dirty="0" smtClean="0"/>
              <a:t>行：</a:t>
            </a:r>
            <a:endParaRPr lang="en-US" altLang="zh-CN" dirty="0" smtClean="0"/>
          </a:p>
          <a:p>
            <a:r>
              <a:rPr lang="en-US" altLang="zh-CN" dirty="0" smtClean="0"/>
              <a:t>While(1)</a:t>
            </a:r>
            <a:r>
              <a:rPr lang="zh-CN" altLang="en-US" dirty="0" smtClean="0"/>
              <a:t>循环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70630" y="862205"/>
            <a:ext cx="3737736" cy="422330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22738" y="5197630"/>
            <a:ext cx="5274310" cy="8731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2286000" y="862205"/>
            <a:ext cx="2782957" cy="404191"/>
          </a:xfrm>
          <a:prstGeom prst="round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Pe_input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输入随机化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3" idx="2"/>
            <a:endCxn id="11" idx="0"/>
          </p:cNvCxnSpPr>
          <p:nvPr/>
        </p:nvCxnSpPr>
        <p:spPr bwMode="auto">
          <a:xfrm>
            <a:off x="3677479" y="1266396"/>
            <a:ext cx="0" cy="418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圆角矩形 10"/>
          <p:cNvSpPr/>
          <p:nvPr/>
        </p:nvSpPr>
        <p:spPr bwMode="auto">
          <a:xfrm>
            <a:off x="2286000" y="1684984"/>
            <a:ext cx="2782957" cy="404191"/>
          </a:xfrm>
          <a:prstGeom prst="round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Pe_input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控制信号清零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endCxn id="17" idx="0"/>
          </p:cNvCxnSpPr>
          <p:nvPr/>
        </p:nvCxnSpPr>
        <p:spPr bwMode="auto">
          <a:xfrm>
            <a:off x="3677479" y="2074858"/>
            <a:ext cx="0" cy="418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圆角矩形 16"/>
          <p:cNvSpPr/>
          <p:nvPr/>
        </p:nvSpPr>
        <p:spPr bwMode="auto">
          <a:xfrm>
            <a:off x="2286000" y="2493446"/>
            <a:ext cx="2782957" cy="1164154"/>
          </a:xfrm>
          <a:prstGeom prst="round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Num_chain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endParaRPr kumimoji="1" lang="en-US" altLang="zh-CN" dirty="0" smtClean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filter_size</a:t>
            </a:r>
            <a:endParaRPr kumimoji="1" lang="en-US" altLang="zh-CN" dirty="0" smtClean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num_filters</a:t>
            </a:r>
            <a:endParaRPr kumimoji="1" lang="en-US" altLang="zh-CN" dirty="0" smtClean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numpes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大括号 19"/>
          <p:cNvSpPr/>
          <p:nvPr/>
        </p:nvSpPr>
        <p:spPr bwMode="auto">
          <a:xfrm>
            <a:off x="1781269" y="1064300"/>
            <a:ext cx="365583" cy="490580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2286000" y="4061871"/>
            <a:ext cx="2782957" cy="1164154"/>
          </a:xfrm>
          <a:prstGeom prst="roundRect">
            <a:avLst/>
          </a:prstGeom>
          <a:noFill/>
          <a:ln w="19050">
            <a:solidFill>
              <a:srgbClr val="1F497D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Dot_product_cycle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kumimoji="1" lang="en-US" altLang="zh-CN" dirty="0" smtClean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dot_product_size</a:t>
            </a:r>
            <a:r>
              <a:rPr kumimoji="1" lang="zh-CN" altLang="en-US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kumimoji="1" lang="en-US" altLang="zh-CN" dirty="0" err="1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send_feature</a:t>
            </a:r>
            <a:endParaRPr kumimoji="1" lang="zh-CN" altLang="en-US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3677478" y="3657600"/>
            <a:ext cx="0" cy="418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文本框 22"/>
          <p:cNvSpPr txBox="1"/>
          <p:nvPr/>
        </p:nvSpPr>
        <p:spPr>
          <a:xfrm>
            <a:off x="2209226" y="5413821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Write_pe_input</a:t>
            </a:r>
            <a:r>
              <a:rPr lang="zh-CN" altLang="en-US" dirty="0" smtClean="0"/>
              <a:t>写入文件</a:t>
            </a:r>
            <a:endParaRPr lang="en-US" altLang="zh-CN" dirty="0" smtClean="0"/>
          </a:p>
          <a:p>
            <a:r>
              <a:rPr lang="en-US" altLang="zh-CN" dirty="0" err="1" smtClean="0"/>
              <a:t>Pe_array_model</a:t>
            </a:r>
            <a:r>
              <a:rPr lang="zh-CN" altLang="en-US" dirty="0" smtClean="0"/>
              <a:t>产生输出参考</a:t>
            </a:r>
            <a:endParaRPr lang="en-US" altLang="zh-CN" dirty="0" smtClean="0"/>
          </a:p>
          <a:p>
            <a:r>
              <a:rPr lang="en-US" altLang="zh-CN" dirty="0" err="1" smtClean="0"/>
              <a:t>Write_pe_output</a:t>
            </a:r>
            <a:r>
              <a:rPr lang="zh-CN" altLang="en-US" dirty="0" smtClean="0"/>
              <a:t>写入文件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3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Write_pe_input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993" y="2968795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</a:t>
            </a:r>
            <a:r>
              <a:rPr lang="en-US" altLang="zh-CN" dirty="0" smtClean="0"/>
              <a:t>main.cpp</a:t>
            </a:r>
          </a:p>
          <a:p>
            <a:r>
              <a:rPr lang="en-US" altLang="zh-CN" dirty="0" smtClean="0"/>
              <a:t>53~101</a:t>
            </a:r>
            <a:r>
              <a:rPr lang="zh-CN" altLang="en-US" dirty="0" smtClean="0"/>
              <a:t>行：</a:t>
            </a:r>
          </a:p>
        </p:txBody>
      </p:sp>
    </p:spTree>
    <p:extLst>
      <p:ext uri="{BB962C8B-B14F-4D97-AF65-F5344CB8AC3E}">
        <p14:creationId xmlns:p14="http://schemas.microsoft.com/office/powerpoint/2010/main" val="31049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Write_pe_output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993" y="2968795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</a:t>
            </a:r>
            <a:r>
              <a:rPr lang="en-US" altLang="zh-CN" dirty="0" smtClean="0"/>
              <a:t>main.cpp</a:t>
            </a:r>
          </a:p>
          <a:p>
            <a:r>
              <a:rPr lang="en-US" altLang="zh-CN" dirty="0" smtClean="0"/>
              <a:t>103~123</a:t>
            </a:r>
            <a:r>
              <a:rPr lang="zh-CN" altLang="en-US" dirty="0" smtClean="0"/>
              <a:t>行：</a:t>
            </a:r>
          </a:p>
        </p:txBody>
      </p:sp>
    </p:spTree>
    <p:extLst>
      <p:ext uri="{BB962C8B-B14F-4D97-AF65-F5344CB8AC3E}">
        <p14:creationId xmlns:p14="http://schemas.microsoft.com/office/powerpoint/2010/main" val="9671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Pe_model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5332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993" y="296879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</a:t>
            </a:r>
            <a:r>
              <a:rPr lang="en-US" altLang="zh-CN" dirty="0" err="1" smtClean="0"/>
              <a:t>pe_array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inc</a:t>
            </a:r>
            <a:r>
              <a:rPr lang="en-US" altLang="zh-CN" dirty="0" smtClean="0"/>
              <a:t>/</a:t>
            </a:r>
          </a:p>
          <a:p>
            <a:r>
              <a:rPr lang="en-US" altLang="zh-CN" dirty="0" err="1" smtClean="0"/>
              <a:t>Pe_array_model.h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78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9" name="矩形 14"/>
          <p:cNvSpPr/>
          <p:nvPr/>
        </p:nvSpPr>
        <p:spPr bwMode="auto">
          <a:xfrm>
            <a:off x="2217665" y="897285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1</a:t>
            </a:r>
          </a:p>
        </p:txBody>
      </p:sp>
      <p:sp>
        <p:nvSpPr>
          <p:cNvPr id="40" name="矩形 13"/>
          <p:cNvSpPr/>
          <p:nvPr/>
        </p:nvSpPr>
        <p:spPr bwMode="auto">
          <a:xfrm>
            <a:off x="3056041" y="897285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框架简介</a:t>
            </a:r>
          </a:p>
        </p:txBody>
      </p:sp>
      <p:sp>
        <p:nvSpPr>
          <p:cNvPr id="42" name="矩形 14"/>
          <p:cNvSpPr/>
          <p:nvPr/>
        </p:nvSpPr>
        <p:spPr bwMode="auto">
          <a:xfrm>
            <a:off x="2217665" y="2628237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3</a:t>
            </a:r>
          </a:p>
        </p:txBody>
      </p:sp>
      <p:sp>
        <p:nvSpPr>
          <p:cNvPr id="43" name="矩形 13"/>
          <p:cNvSpPr/>
          <p:nvPr/>
        </p:nvSpPr>
        <p:spPr bwMode="auto">
          <a:xfrm>
            <a:off x="3056041" y="2628237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-OpenCL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44" name="矩形 14"/>
          <p:cNvSpPr/>
          <p:nvPr/>
        </p:nvSpPr>
        <p:spPr bwMode="auto">
          <a:xfrm>
            <a:off x="2217665" y="3493713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4</a:t>
            </a:r>
          </a:p>
        </p:txBody>
      </p:sp>
      <p:sp>
        <p:nvSpPr>
          <p:cNvPr id="45" name="矩形 13"/>
          <p:cNvSpPr/>
          <p:nvPr/>
        </p:nvSpPr>
        <p:spPr bwMode="auto">
          <a:xfrm>
            <a:off x="3056041" y="3493713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Device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-Verilog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4" name="矩形 14"/>
          <p:cNvSpPr/>
          <p:nvPr/>
        </p:nvSpPr>
        <p:spPr bwMode="auto">
          <a:xfrm>
            <a:off x="2217665" y="1762761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</a:rPr>
              <a:t>2</a:t>
            </a:r>
            <a:endParaRPr lang="en-US" altLang="zh-CN" sz="2800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15" name="矩形 13"/>
          <p:cNvSpPr/>
          <p:nvPr/>
        </p:nvSpPr>
        <p:spPr bwMode="auto">
          <a:xfrm>
            <a:off x="3056040" y="1762761"/>
            <a:ext cx="5011327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Host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端程序</a:t>
            </a:r>
          </a:p>
        </p:txBody>
      </p:sp>
      <p:sp>
        <p:nvSpPr>
          <p:cNvPr id="11" name="矩形 14"/>
          <p:cNvSpPr/>
          <p:nvPr/>
        </p:nvSpPr>
        <p:spPr bwMode="auto">
          <a:xfrm>
            <a:off x="2217664" y="4359189"/>
            <a:ext cx="726213" cy="713930"/>
          </a:xfrm>
          <a:prstGeom prst="ellipse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5</a:t>
            </a:r>
          </a:p>
        </p:txBody>
      </p:sp>
      <p:sp>
        <p:nvSpPr>
          <p:cNvPr id="12" name="矩形 13"/>
          <p:cNvSpPr/>
          <p:nvPr/>
        </p:nvSpPr>
        <p:spPr bwMode="auto">
          <a:xfrm>
            <a:off x="3056040" y="4359189"/>
            <a:ext cx="5011326" cy="7139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itchFamily="34" charset="-122"/>
              </a:rPr>
              <a:t>DLA</a:t>
            </a:r>
            <a:r>
              <a:rPr lang="zh-CN" altLang="en-US" sz="2800" b="1" dirty="0">
                <a:solidFill>
                  <a:schemeClr val="tx1"/>
                </a:solidFill>
                <a:latin typeface="微软雅黑" pitchFamily="34" charset="-122"/>
              </a:rPr>
              <a:t>实例</a:t>
            </a:r>
          </a:p>
        </p:txBody>
      </p:sp>
      <p:sp>
        <p:nvSpPr>
          <p:cNvPr id="13" name="矩形 14"/>
          <p:cNvSpPr/>
          <p:nvPr/>
        </p:nvSpPr>
        <p:spPr bwMode="auto">
          <a:xfrm>
            <a:off x="2217664" y="5224665"/>
            <a:ext cx="726213" cy="713930"/>
          </a:xfrm>
          <a:prstGeom prst="ellipse">
            <a:avLst/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b="1" dirty="0" smtClean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6</a:t>
            </a:r>
            <a:endParaRPr lang="en-US" altLang="zh-CN" sz="2800" b="1" dirty="0">
              <a:solidFill>
                <a:schemeClr val="tx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3"/>
          <p:cNvSpPr/>
          <p:nvPr/>
        </p:nvSpPr>
        <p:spPr bwMode="auto">
          <a:xfrm>
            <a:off x="3056040" y="5224665"/>
            <a:ext cx="5011326" cy="71393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0070C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</a:rPr>
              <a:t>基础知识附录</a:t>
            </a:r>
            <a:endParaRPr lang="zh-CN" altLang="en-US" sz="2800" b="1" dirty="0">
              <a:solidFill>
                <a:schemeClr val="tx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1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目录简介</a:t>
            </a:r>
            <a:r>
              <a:rPr lang="en-US" altLang="zh-CN" dirty="0" smtClean="0"/>
              <a:t>-docs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95557" y="917912"/>
            <a:ext cx="7313220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Api</a:t>
            </a:r>
            <a:r>
              <a:rPr lang="zh-CN" altLang="en-US" sz="2000" dirty="0" smtClean="0"/>
              <a:t>目录：存放</a:t>
            </a:r>
            <a:r>
              <a:rPr lang="en-US" altLang="zh-CN" sz="2000" dirty="0" err="1" smtClean="0"/>
              <a:t>dla</a:t>
            </a:r>
            <a:r>
              <a:rPr lang="zh-CN" altLang="en-US" sz="2000" dirty="0" smtClean="0"/>
              <a:t>架构参数头文件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Arch_desc</a:t>
            </a:r>
            <a:r>
              <a:rPr lang="en-US" altLang="zh-CN" sz="2000" dirty="0"/>
              <a:t>: </a:t>
            </a:r>
            <a:r>
              <a:rPr lang="zh-CN" altLang="en-US" sz="2000" dirty="0"/>
              <a:t>一些常用的</a:t>
            </a:r>
            <a:r>
              <a:rPr lang="en-US" altLang="zh-CN" sz="2000" dirty="0" err="1"/>
              <a:t>protobuf</a:t>
            </a:r>
            <a:r>
              <a:rPr lang="zh-CN" altLang="en-US" sz="2000" dirty="0"/>
              <a:t>格式的架构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Bin</a:t>
            </a:r>
            <a:r>
              <a:rPr lang="zh-CN" altLang="en-US" sz="2000" dirty="0" smtClean="0"/>
              <a:t>： 一些编译完的二进制可执行程序，如</a:t>
            </a:r>
            <a:r>
              <a:rPr lang="en-US" altLang="zh-CN" sz="2000" dirty="0" err="1" smtClean="0"/>
              <a:t>dla_demo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Build: </a:t>
            </a:r>
            <a:r>
              <a:rPr lang="en-US" altLang="zh-CN" sz="2000" dirty="0" err="1" smtClean="0"/>
              <a:t>Cmake</a:t>
            </a:r>
            <a:r>
              <a:rPr lang="zh-CN" altLang="en-US" sz="2000" dirty="0" smtClean="0"/>
              <a:t>用于编译的目录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Class*: </a:t>
            </a:r>
            <a:r>
              <a:rPr lang="zh-CN" altLang="en-US" sz="2000" dirty="0" smtClean="0"/>
              <a:t>分类结果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Compiler</a:t>
            </a:r>
            <a:r>
              <a:rPr lang="zh-CN" altLang="en-US" sz="2000" dirty="0" smtClean="0"/>
              <a:t>：从</a:t>
            </a:r>
            <a:r>
              <a:rPr lang="en-US" altLang="zh-CN" sz="2000" dirty="0" err="1" smtClean="0"/>
              <a:t>tensorflow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caffe</a:t>
            </a:r>
            <a:r>
              <a:rPr lang="zh-CN" altLang="en-US" sz="2000" dirty="0" smtClean="0"/>
              <a:t>的神经网络模型到</a:t>
            </a:r>
            <a:r>
              <a:rPr lang="en-US" altLang="zh-CN" sz="2000" dirty="0" smtClean="0"/>
              <a:t>DLA</a:t>
            </a:r>
            <a:r>
              <a:rPr lang="zh-CN" altLang="en-US" sz="2000" dirty="0" smtClean="0"/>
              <a:t>架构</a:t>
            </a:r>
            <a:endParaRPr lang="en-US" altLang="zh-CN" sz="2000" dirty="0" smtClean="0"/>
          </a:p>
          <a:p>
            <a:pPr lvl="2"/>
            <a:r>
              <a:rPr lang="en-US" altLang="zh-CN" sz="2000" dirty="0"/>
              <a:t>	</a:t>
            </a:r>
            <a:r>
              <a:rPr lang="zh-CN" altLang="en-US" sz="2000" dirty="0" smtClean="0"/>
              <a:t>神经网络模型的编译架构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比较复杂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Docs</a:t>
            </a:r>
            <a:r>
              <a:rPr lang="zh-CN" altLang="en-US" sz="2000" dirty="0" smtClean="0"/>
              <a:t>： 一些简单文档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包含编译流程，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，架构编译生成，</a:t>
            </a:r>
            <a:endParaRPr lang="en-US" altLang="zh-CN" sz="2000" dirty="0" smtClean="0"/>
          </a:p>
          <a:p>
            <a:r>
              <a:rPr lang="en-US" altLang="zh-CN" sz="2000" dirty="0" smtClean="0"/>
              <a:t>                  DLA</a:t>
            </a:r>
            <a:r>
              <a:rPr lang="zh-CN" altLang="en-US" sz="2000" dirty="0" smtClean="0"/>
              <a:t>寻址与拆分等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Foundation</a:t>
            </a:r>
            <a:r>
              <a:rPr lang="zh-CN" altLang="en-US" sz="2000" dirty="0" smtClean="0"/>
              <a:t>：一些基础头文件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Graphs: </a:t>
            </a:r>
            <a:r>
              <a:rPr lang="zh-CN" altLang="en-US" sz="2000" dirty="0" smtClean="0"/>
              <a:t>神经网络构建代码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Graph_sets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Kernel_unit_tests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Tests</a:t>
            </a:r>
            <a:r>
              <a:rPr lang="zh-CN" altLang="en-US" sz="2000" dirty="0" smtClean="0"/>
              <a:t>：一些简单的测试程序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Thirdparty</a:t>
            </a:r>
            <a:r>
              <a:rPr lang="zh-CN" altLang="en-US" sz="2000" dirty="0" smtClean="0"/>
              <a:t>：第三方数学规划求解库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Tools: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visualizations:  </a:t>
            </a:r>
            <a:r>
              <a:rPr lang="zh-CN" altLang="en-US" sz="2000" dirty="0" smtClean="0"/>
              <a:t>可视化代码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1" y="1269382"/>
            <a:ext cx="1984233" cy="405439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290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神经网络示例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Alexnet</a:t>
            </a:r>
            <a:endParaRPr lang="zh-CN" altLang="en-US" dirty="0"/>
          </a:p>
        </p:txBody>
      </p:sp>
      <p:pic>
        <p:nvPicPr>
          <p:cNvPr id="13318" name="Picture 6" descr="https://img-blog.csdnimg.cn/201901161608026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99" y="3410774"/>
            <a:ext cx="5224808" cy="181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img-blog.csdnimg.cn/2019011616084677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6" y="1504123"/>
            <a:ext cx="5320755" cy="372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77091" y="1871863"/>
            <a:ext cx="6141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共八层，包含五个卷积层和三个全连接层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卷积</a:t>
            </a:r>
            <a:r>
              <a:rPr lang="zh-CN" altLang="en-US" dirty="0" smtClean="0"/>
              <a:t>层包含卷积、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MAX POOLING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LRN</a:t>
            </a:r>
            <a:r>
              <a:rPr lang="zh-CN" altLang="en-US" dirty="0" smtClean="0"/>
              <a:t>等算子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全</a:t>
            </a:r>
            <a:r>
              <a:rPr lang="zh-CN" altLang="en-US" dirty="0" smtClean="0"/>
              <a:t>连接层包含全连接、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dropout</a:t>
            </a:r>
            <a:r>
              <a:rPr lang="zh-CN" altLang="en-US" dirty="0" smtClean="0"/>
              <a:t>等算子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常见的神经网络</a:t>
            </a:r>
            <a:endParaRPr lang="zh-CN" altLang="en-US" dirty="0"/>
          </a:p>
        </p:txBody>
      </p:sp>
      <p:pic>
        <p:nvPicPr>
          <p:cNvPr id="14340" name="Picture 4" descr="https://img-blog.csdnimg.cn/20190614135829535.png?x-oss-process=image/watermark,type_ZmFuZ3poZW5naGVpdGk,shadow_10,text_aHR0cHM6Ly9ibG9nLmNzZG4ubmV0L3N1bl9zaGluZTU2,size_16,color_FFFFFF,t_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1" y="2268598"/>
            <a:ext cx="5933209" cy="297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å¨è¿éæå¥å¾çæè¿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34" y="1345261"/>
            <a:ext cx="3814445" cy="201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img-blog.csdnimg.cn/20190617144846816.png?x-oss-process=image/watermark,type_ZmFuZ3poZW5naGVpdGk,shadow_10,text_aHR0cHM6Ly9ibG9nLmNzZG4ubmV0L3N1bl9zaGluZTU2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34" y="3890031"/>
            <a:ext cx="4721226" cy="20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307580" y="975929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GoogleNet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307580" y="351753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ResNet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7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神经网络算子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1601152"/>
            <a:ext cx="8343900" cy="4067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51960" y="1051560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Pytorch</a:t>
            </a:r>
            <a:r>
              <a:rPr lang="zh-CN" altLang="en-US" sz="2400" b="1" dirty="0" smtClean="0"/>
              <a:t>所支持的算子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62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深度学习推理框架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44770" y="1190764"/>
            <a:ext cx="391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深度学习框架</a:t>
            </a:r>
            <a:endParaRPr lang="en-US" altLang="zh-C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PyTorch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Caffe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TensorFlow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Keras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4770" y="3228576"/>
            <a:ext cx="57020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深度学习推理框架</a:t>
            </a:r>
            <a:endParaRPr lang="en-US" altLang="zh-C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NVIDIA/</a:t>
            </a:r>
            <a:r>
              <a:rPr lang="en-US" altLang="zh-CN" dirty="0" err="1" smtClean="0"/>
              <a:t>TensorRT</a:t>
            </a:r>
            <a:r>
              <a:rPr lang="en-US" altLang="zh-CN" dirty="0" smtClean="0"/>
              <a:t> 	  </a:t>
            </a:r>
            <a:r>
              <a:rPr lang="zh-CN" altLang="en-US" dirty="0" smtClean="0"/>
              <a:t>适用于</a:t>
            </a:r>
            <a:r>
              <a:rPr lang="en-US" altLang="zh-CN" dirty="0" smtClean="0"/>
              <a:t>GPU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Intel/</a:t>
            </a:r>
            <a:r>
              <a:rPr lang="en-US" altLang="zh-CN" dirty="0" err="1" smtClean="0"/>
              <a:t>OpenVINO</a:t>
            </a:r>
            <a:r>
              <a:rPr lang="en-US" altLang="zh-CN" dirty="0" smtClean="0"/>
              <a:t>	  </a:t>
            </a:r>
            <a:r>
              <a:rPr lang="zh-CN" altLang="en-US" dirty="0" smtClean="0"/>
              <a:t>适用于</a:t>
            </a:r>
            <a:r>
              <a:rPr lang="en-US" altLang="zh-CN" dirty="0" smtClean="0"/>
              <a:t>CPU/GPU/FPGA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Tencent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Ncnn</a:t>
            </a:r>
            <a:r>
              <a:rPr lang="en-US" altLang="zh-CN" smtClean="0"/>
              <a:t>           </a:t>
            </a:r>
            <a:r>
              <a:rPr lang="zh-CN" altLang="en-US" smtClean="0"/>
              <a:t>适用于</a:t>
            </a:r>
            <a:r>
              <a:rPr lang="zh-CN" altLang="en-US" dirty="0" smtClean="0"/>
              <a:t>移动端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Alibaba/MNN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TVM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百</a:t>
            </a:r>
            <a:r>
              <a:rPr lang="zh-CN" altLang="en-US" dirty="0" smtClean="0"/>
              <a:t>度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PaddlePaddle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13318" y="913765"/>
            <a:ext cx="39179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深度学习推理框架主要功能</a:t>
            </a:r>
            <a:endParaRPr lang="en-US" altLang="zh-CN" sz="2400" b="1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</a:t>
            </a:r>
            <a:r>
              <a:rPr lang="zh-CN" altLang="en-US" dirty="0" smtClean="0"/>
              <a:t>输入转成中间表示</a:t>
            </a:r>
            <a:r>
              <a:rPr lang="en-US" altLang="zh-CN" dirty="0" smtClean="0"/>
              <a:t>IR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计算图拆分与融合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算子实现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量化</a:t>
            </a:r>
            <a:r>
              <a:rPr lang="zh-CN" altLang="en-US" dirty="0"/>
              <a:t>压缩</a:t>
            </a:r>
            <a:r>
              <a:rPr lang="en-US" altLang="zh-CN" dirty="0"/>
              <a:t>/</a:t>
            </a:r>
            <a:r>
              <a:rPr lang="zh-CN" altLang="en-US" dirty="0"/>
              <a:t>模型</a:t>
            </a:r>
            <a:r>
              <a:rPr lang="zh-CN" altLang="en-US" dirty="0" smtClean="0"/>
              <a:t>压缩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代码生成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18" y="2981739"/>
            <a:ext cx="4713080" cy="27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常见芯片性能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828088" y="1025750"/>
          <a:ext cx="8128000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NVIDIA</a:t>
                      </a:r>
                    </a:p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Tesla A100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NVIDIA</a:t>
                      </a:r>
                    </a:p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Tesla V100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华为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昇腾</a:t>
                      </a:r>
                      <a:r>
                        <a:rPr lang="en-US" altLang="zh-CN" dirty="0" smtClean="0"/>
                        <a:t>910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阿里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含光</a:t>
                      </a:r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生产年代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2020.5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2017.5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2019.8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2019.9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工艺节点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TSMC7nm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TSMC12nm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TSMC7nm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TSMC 12nm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面积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826mm2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815mm2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709mm2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276W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单精度性能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19.5TFLOPS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15.7TFLOPS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TF32</a:t>
                      </a:r>
                      <a:r>
                        <a:rPr lang="zh-CN" altLang="en-US" dirty="0" smtClean="0"/>
                        <a:t>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156TFLOPS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N/A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FP16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312TFLOPS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125TFLOPS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256TFLOPS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INT8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624TFLOPS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N/A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512TFLOPS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Resnet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推理性能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78563IPS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神经网络异构框架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OpenVINO+DLA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1660" y="1223176"/>
            <a:ext cx="6821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模型由主流框架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等产生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模型优化器为一脚本，输出为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文件，包含模型架构信息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推理引擎包含主机端的推理引擎加速库和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端的加速</a:t>
            </a:r>
            <a:r>
              <a:rPr lang="en-US" altLang="zh-CN" dirty="0" smtClean="0"/>
              <a:t>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DLA</a:t>
            </a:r>
            <a:r>
              <a:rPr lang="zh-CN" altLang="en-US" dirty="0" smtClean="0"/>
              <a:t>是一套生成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端加速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的工具集合</a:t>
            </a:r>
            <a:endParaRPr lang="zh-CN" altLang="en-US" dirty="0"/>
          </a:p>
        </p:txBody>
      </p:sp>
      <p:pic>
        <p:nvPicPr>
          <p:cNvPr id="4" name="Picture 2" descr="workflow_ste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6" y="3404111"/>
            <a:ext cx="5497945" cy="179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574735" y="2388448"/>
            <a:ext cx="50257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的设计显示出性能和功耗的优越性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基于中继的方案是虚拟化的重要途径之一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传统的中继方法性能损失较大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DLA</a:t>
            </a:r>
            <a:r>
              <a:rPr lang="zh-CN" altLang="en-US" dirty="0" smtClean="0"/>
              <a:t>设计出高性能的中继方案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轻量级的</a:t>
            </a:r>
            <a:r>
              <a:rPr lang="en-US" altLang="zh-CN" dirty="0" smtClean="0"/>
              <a:t>VLIW</a:t>
            </a:r>
            <a:r>
              <a:rPr lang="zh-CN" altLang="en-US" dirty="0" smtClean="0"/>
              <a:t>网络满足快速配置需求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图编译器处理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OPENCL</a:t>
            </a:r>
            <a:r>
              <a:rPr lang="zh-CN" altLang="en-US" dirty="0" smtClean="0"/>
              <a:t>和底层</a:t>
            </a:r>
            <a:r>
              <a:rPr lang="en-US" altLang="zh-CN" dirty="0" smtClean="0"/>
              <a:t>RTL</a:t>
            </a:r>
            <a:r>
              <a:rPr lang="zh-CN" altLang="en-US" dirty="0" smtClean="0"/>
              <a:t>实现提高效率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2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卷积</a:t>
            </a:r>
            <a:r>
              <a:rPr lang="zh-CN" altLang="en-US" sz="4000" dirty="0"/>
              <a:t>概念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94" y="3120611"/>
            <a:ext cx="3962521" cy="226273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724064" y="986386"/>
            <a:ext cx="11149281" cy="2394082"/>
          </a:xfrm>
          <a:prstGeom prst="rect">
            <a:avLst/>
          </a:prstGeom>
        </p:spPr>
        <p:txBody>
          <a:bodyPr/>
          <a:lstStyle>
            <a:lvl1pPr marL="342874" indent="-342874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5" indent="-28573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81012" indent="-2666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38178" indent="-2666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5344" indent="-2666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2508" indent="-26668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675" indent="-26668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6840" indent="-26668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007" indent="-26668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/>
              <a:t>输入： </a:t>
            </a:r>
            <a:r>
              <a:rPr lang="en-US" altLang="zh-CN" kern="0" dirty="0" err="1"/>
              <a:t>Cin</a:t>
            </a:r>
            <a:r>
              <a:rPr lang="zh-CN" altLang="en-US" kern="0" dirty="0"/>
              <a:t>*</a:t>
            </a:r>
            <a:r>
              <a:rPr lang="en-US" altLang="zh-CN" kern="0" dirty="0"/>
              <a:t>H*W</a:t>
            </a:r>
            <a:r>
              <a:rPr lang="zh-CN" altLang="en-US" kern="0" dirty="0"/>
              <a:t>，用四维向量</a:t>
            </a:r>
            <a:r>
              <a:rPr lang="en-US" altLang="zh-CN" kern="0" dirty="0" err="1"/>
              <a:t>in_data</a:t>
            </a:r>
            <a:r>
              <a:rPr lang="en-US" altLang="zh-CN" kern="0" dirty="0"/>
              <a:t>(1,c,h,w)</a:t>
            </a:r>
            <a:r>
              <a:rPr lang="zh-CN" altLang="en-US" kern="0" dirty="0"/>
              <a:t>表示</a:t>
            </a:r>
            <a:endParaRPr lang="en-US" altLang="zh-CN" kern="0" dirty="0"/>
          </a:p>
          <a:p>
            <a:r>
              <a:rPr lang="zh-CN" altLang="en-US" kern="0" dirty="0"/>
              <a:t>输出： </a:t>
            </a:r>
            <a:r>
              <a:rPr lang="en-US" altLang="zh-CN" kern="0" dirty="0" err="1"/>
              <a:t>Cout</a:t>
            </a:r>
            <a:r>
              <a:rPr lang="en-US" altLang="zh-CN" kern="0" dirty="0"/>
              <a:t>*H*W </a:t>
            </a:r>
            <a:r>
              <a:rPr lang="zh-CN" altLang="en-US" kern="0" dirty="0"/>
              <a:t>， </a:t>
            </a:r>
            <a:r>
              <a:rPr lang="en-US" altLang="zh-CN" kern="0" dirty="0"/>
              <a:t>stride=1</a:t>
            </a:r>
            <a:r>
              <a:rPr lang="zh-CN" altLang="en-US" kern="0" dirty="0"/>
              <a:t>情况</a:t>
            </a:r>
            <a:r>
              <a:rPr lang="en-US" altLang="zh-CN" kern="0" dirty="0"/>
              <a:t>,</a:t>
            </a:r>
            <a:r>
              <a:rPr lang="zh-CN" altLang="en-US" kern="0" dirty="0"/>
              <a:t>用四维向量</a:t>
            </a:r>
            <a:r>
              <a:rPr lang="en-US" altLang="zh-CN" kern="0" dirty="0" err="1"/>
              <a:t>out_data</a:t>
            </a:r>
            <a:r>
              <a:rPr lang="en-US" altLang="zh-CN" kern="0" dirty="0"/>
              <a:t>(1,c,h,w)</a:t>
            </a:r>
            <a:r>
              <a:rPr lang="zh-CN" altLang="en-US" kern="0" dirty="0"/>
              <a:t>表示</a:t>
            </a:r>
            <a:endParaRPr lang="en-US" altLang="zh-CN" kern="0" dirty="0"/>
          </a:p>
          <a:p>
            <a:r>
              <a:rPr lang="zh-CN" altLang="en-US" kern="0" dirty="0"/>
              <a:t>卷积核： </a:t>
            </a:r>
            <a:r>
              <a:rPr lang="en-US" altLang="zh-CN" kern="0" dirty="0" err="1"/>
              <a:t>Cout</a:t>
            </a:r>
            <a:r>
              <a:rPr lang="en-US" altLang="zh-CN" kern="0" dirty="0"/>
              <a:t>*</a:t>
            </a:r>
            <a:r>
              <a:rPr lang="en-US" altLang="zh-CN" kern="0" dirty="0" err="1"/>
              <a:t>Cin</a:t>
            </a:r>
            <a:r>
              <a:rPr lang="en-US" altLang="zh-CN" kern="0" dirty="0"/>
              <a:t>*K</a:t>
            </a:r>
            <a:r>
              <a:rPr lang="zh-CN" altLang="en-US" kern="0" dirty="0"/>
              <a:t>*</a:t>
            </a:r>
            <a:r>
              <a:rPr lang="en-US" altLang="zh-CN" kern="0" dirty="0"/>
              <a:t>K</a:t>
            </a:r>
            <a:r>
              <a:rPr lang="zh-CN" altLang="en-US" kern="0" dirty="0"/>
              <a:t>，</a:t>
            </a:r>
            <a:r>
              <a:rPr lang="en-US" altLang="zh-CN" kern="0" dirty="0"/>
              <a:t>K</a:t>
            </a:r>
            <a:r>
              <a:rPr lang="zh-CN" altLang="en-US" kern="0" dirty="0"/>
              <a:t>为卷积核尺寸</a:t>
            </a:r>
            <a:r>
              <a:rPr lang="en-US" altLang="zh-CN" kern="0" dirty="0"/>
              <a:t>,</a:t>
            </a:r>
            <a:r>
              <a:rPr lang="zh-CN" altLang="en-US" kern="0" dirty="0"/>
              <a:t>用四维向量</a:t>
            </a:r>
            <a:r>
              <a:rPr lang="en-US" altLang="zh-CN" kern="0" dirty="0"/>
              <a:t>filter(</a:t>
            </a:r>
            <a:r>
              <a:rPr lang="en-US" altLang="zh-CN" kern="0" dirty="0" err="1"/>
              <a:t>n,c,h,w</a:t>
            </a:r>
            <a:r>
              <a:rPr lang="en-US" altLang="zh-CN" kern="0" dirty="0"/>
              <a:t>)</a:t>
            </a:r>
            <a:r>
              <a:rPr lang="zh-CN" altLang="en-US" kern="0" dirty="0"/>
              <a:t>表示</a:t>
            </a:r>
            <a:endParaRPr lang="en-US" altLang="zh-CN" kern="0" dirty="0"/>
          </a:p>
          <a:p>
            <a:pPr lvl="1"/>
            <a:endParaRPr lang="en-US" altLang="zh-CN" kern="0" dirty="0" smtClean="0"/>
          </a:p>
          <a:p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18" y="2553004"/>
            <a:ext cx="2118564" cy="3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353291" y="-23017"/>
            <a:ext cx="485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卷积在</a:t>
            </a:r>
            <a:r>
              <a:rPr lang="en-US" altLang="zh-CN" sz="4000" dirty="0" smtClean="0"/>
              <a:t>CPU</a:t>
            </a:r>
            <a:r>
              <a:rPr lang="zh-CN" altLang="en-US" sz="4000" dirty="0" smtClean="0"/>
              <a:t>上的优化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961113"/>
            <a:ext cx="5619750" cy="2657475"/>
          </a:xfrm>
          <a:prstGeom prst="rect">
            <a:avLst/>
          </a:prstGeom>
        </p:spPr>
      </p:pic>
      <p:pic>
        <p:nvPicPr>
          <p:cNvPr id="11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97" y="1299437"/>
            <a:ext cx="4615208" cy="346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1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卷积在逻辑电路上的实现</a:t>
            </a:r>
            <a:r>
              <a:rPr lang="en-US" altLang="zh-CN" dirty="0" smtClean="0"/>
              <a:t>-</a:t>
            </a:r>
            <a:r>
              <a:rPr lang="zh-CN" altLang="en-US" dirty="0"/>
              <a:t>常见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99792" y="83488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参考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深度神经网络加速器体系结构概述</a:t>
            </a:r>
            <a:r>
              <a:rPr lang="en-US" altLang="zh-CN" b="1" dirty="0" smtClean="0"/>
              <a:t>》</a:t>
            </a:r>
            <a:endParaRPr lang="zh-CN" altLang="en-US" b="1" dirty="0"/>
          </a:p>
        </p:txBody>
      </p:sp>
      <p:pic>
        <p:nvPicPr>
          <p:cNvPr id="17410" name="Picture 2" descr="https://pic2.zhimg.com/80/v2-3a38cd3d7e44e7821590a85d05bb422d_720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58" y="2796208"/>
            <a:ext cx="2878845" cy="184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pic3.zhimg.com/80/v2-bed5c73a3cf229b2be5cf9dd152881c6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7" y="1843019"/>
            <a:ext cx="42481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56823" y="1473687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DianNao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36058" y="146360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TPU</a:t>
            </a:r>
            <a:r>
              <a:rPr lang="zh-CN" altLang="en-US" dirty="0" smtClean="0"/>
              <a:t>及脉动阵列</a:t>
            </a:r>
            <a:endParaRPr lang="zh-CN" altLang="en-US" dirty="0"/>
          </a:p>
        </p:txBody>
      </p:sp>
      <p:pic>
        <p:nvPicPr>
          <p:cNvPr id="17414" name="Picture 6" descr="https://pic1.zhimg.com/80/v2-71c78e85897eedcb83bce5c041bfe930_720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33" y="2445026"/>
            <a:ext cx="3090440" cy="241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23826"/>
            <a:ext cx="12192000" cy="33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0" y="375481"/>
            <a:ext cx="12192000" cy="123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itchFamily="2" charset="-122"/>
              </a:defRPr>
            </a:lvl9pPr>
          </a:lstStyle>
          <a:p>
            <a:pPr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谢 谢 ！</a:t>
            </a:r>
            <a:endParaRPr lang="zh-CN" altLang="en-US"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73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2"/>
    </mc:Choice>
    <mc:Fallback xmlns="">
      <p:transition spd="slow" advTm="448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主机程序编译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5646" y="802945"/>
            <a:ext cx="6995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主机程序是一套</a:t>
            </a:r>
            <a:r>
              <a:rPr lang="en-US" altLang="zh-CN" sz="2000" b="1" dirty="0" err="1" smtClean="0"/>
              <a:t>c++</a:t>
            </a:r>
            <a:r>
              <a:rPr lang="zh-CN" altLang="en-US" sz="2000" b="1" dirty="0" smtClean="0"/>
              <a:t>代码，采用大型</a:t>
            </a:r>
            <a:r>
              <a:rPr lang="en-US" altLang="zh-CN" sz="2000" b="1" dirty="0" smtClean="0"/>
              <a:t>c</a:t>
            </a:r>
            <a:r>
              <a:rPr lang="zh-CN" altLang="en-US" sz="2000" b="1" dirty="0" smtClean="0"/>
              <a:t>程序的</a:t>
            </a:r>
            <a:r>
              <a:rPr lang="en-US" altLang="zh-CN" sz="2000" b="1" dirty="0" err="1" smtClean="0"/>
              <a:t>CMake</a:t>
            </a:r>
            <a:r>
              <a:rPr lang="zh-CN" altLang="en-US" sz="2000" b="1" dirty="0" smtClean="0"/>
              <a:t>编译方法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3291" y="1344149"/>
            <a:ext cx="4362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编译入口：</a:t>
            </a:r>
            <a:r>
              <a:rPr lang="en-US" altLang="zh-CN" sz="2000" dirty="0" smtClean="0"/>
              <a:t>dla_1/</a:t>
            </a:r>
            <a:r>
              <a:rPr lang="en-US" altLang="zh-CN" sz="2000" dirty="0" err="1" smtClean="0"/>
              <a:t>Makefile</a:t>
            </a:r>
            <a:r>
              <a:rPr lang="en-US" altLang="zh-CN" sz="2000" dirty="0" smtClean="0"/>
              <a:t> </a:t>
            </a:r>
          </a:p>
          <a:p>
            <a:r>
              <a:rPr lang="zh-CN" altLang="en-US" sz="2000" dirty="0" smtClean="0"/>
              <a:t>执行</a:t>
            </a:r>
            <a:r>
              <a:rPr lang="en-US" altLang="zh-CN" sz="2000" dirty="0" smtClean="0"/>
              <a:t>make </a:t>
            </a:r>
            <a:r>
              <a:rPr lang="en-US" altLang="zh-CN" sz="2000" dirty="0" err="1" smtClean="0"/>
              <a:t>cmake_build_all_and_test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46" y="2034130"/>
            <a:ext cx="4070099" cy="107548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3291" y="3202026"/>
            <a:ext cx="47640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通过调用</a:t>
            </a:r>
            <a:r>
              <a:rPr lang="en-US" altLang="zh-CN" sz="2000" dirty="0" err="1" smtClean="0"/>
              <a:t>Cmake</a:t>
            </a:r>
            <a:r>
              <a:rPr lang="zh-CN" altLang="en-US" sz="2000" dirty="0" smtClean="0"/>
              <a:t>产生编译环境并测试：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-D</a:t>
            </a:r>
            <a:r>
              <a:rPr lang="zh-CN" altLang="en-US" sz="2000" dirty="0" smtClean="0"/>
              <a:t>设置</a:t>
            </a:r>
            <a:r>
              <a:rPr lang="en-US" altLang="zh-CN" sz="2000" dirty="0" err="1" smtClean="0"/>
              <a:t>Cmake</a:t>
            </a:r>
            <a:r>
              <a:rPr lang="zh-CN" altLang="en-US" sz="2000" dirty="0" smtClean="0"/>
              <a:t>内部环境变量，</a:t>
            </a:r>
            <a:r>
              <a:rPr lang="en-US" altLang="zh-CN" sz="2000" dirty="0" err="1" smtClean="0"/>
              <a:t>Cmake</a:t>
            </a:r>
            <a:r>
              <a:rPr lang="zh-CN" altLang="en-US" sz="2000" dirty="0" smtClean="0"/>
              <a:t>设置依赖关系；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执行</a:t>
            </a:r>
            <a:r>
              <a:rPr lang="en-US" altLang="zh-CN" sz="2000" dirty="0" smtClean="0"/>
              <a:t>make</a:t>
            </a:r>
            <a:r>
              <a:rPr lang="zh-CN" altLang="en-US" sz="2000" dirty="0" smtClean="0"/>
              <a:t>编译</a:t>
            </a:r>
            <a:endParaRPr lang="en-US" altLang="zh-CN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执行</a:t>
            </a:r>
            <a:r>
              <a:rPr lang="en-US" altLang="zh-CN" sz="2000" dirty="0" err="1" smtClean="0"/>
              <a:t>ctest</a:t>
            </a:r>
            <a:r>
              <a:rPr lang="zh-CN" altLang="en-US" sz="2000" dirty="0" smtClean="0"/>
              <a:t>基本函数功能测试</a:t>
            </a:r>
            <a:endParaRPr lang="en-US" altLang="zh-CN" sz="20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81" y="1559593"/>
            <a:ext cx="4738687" cy="2551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81" y="4579114"/>
            <a:ext cx="4738687" cy="112696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781" y="4228752"/>
            <a:ext cx="2119312" cy="38461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781" y="5687509"/>
            <a:ext cx="3086100" cy="55899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488781" y="1159483"/>
            <a:ext cx="449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多个</a:t>
            </a:r>
            <a:r>
              <a:rPr lang="en-US" altLang="zh-CN" sz="2000" dirty="0" smtClean="0"/>
              <a:t>CMakeLists.txt</a:t>
            </a:r>
            <a:r>
              <a:rPr lang="zh-CN" altLang="en-US" sz="2000" dirty="0" smtClean="0"/>
              <a:t>共同实现编译过程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353290" y="477176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依赖库：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46" y="5324123"/>
            <a:ext cx="4070099" cy="3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综合编译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6" y="2050473"/>
            <a:ext cx="5314950" cy="1028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3291" y="3435267"/>
            <a:ext cx="60228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Aoc</a:t>
            </a:r>
            <a:r>
              <a:rPr lang="en-US" altLang="zh-CN" sz="2000" dirty="0" smtClean="0"/>
              <a:t> Dla.cl </a:t>
            </a:r>
            <a:r>
              <a:rPr lang="zh-CN" altLang="en-US" sz="2000" dirty="0" smtClean="0"/>
              <a:t>：           待编译的</a:t>
            </a:r>
            <a:r>
              <a:rPr lang="en-US" altLang="zh-CN" sz="2000" dirty="0" err="1" smtClean="0"/>
              <a:t>opencl</a:t>
            </a:r>
            <a:r>
              <a:rPr lang="zh-CN" altLang="en-US" sz="2000" dirty="0" smtClean="0"/>
              <a:t>代码</a:t>
            </a:r>
            <a:endParaRPr lang="en-US" altLang="zh-CN" sz="2000" dirty="0" smtClean="0"/>
          </a:p>
          <a:p>
            <a:r>
              <a:rPr lang="en-US" altLang="zh-CN" sz="2000" dirty="0"/>
              <a:t>-I &lt;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&gt; </a:t>
            </a:r>
            <a:r>
              <a:rPr lang="zh-CN" altLang="en-US" sz="2000" dirty="0" smtClean="0"/>
              <a:t>：                指定搜索路径</a:t>
            </a:r>
            <a:endParaRPr lang="en-US" altLang="zh-CN" sz="2000" dirty="0" smtClean="0"/>
          </a:p>
          <a:p>
            <a:r>
              <a:rPr lang="en-US" altLang="zh-CN" sz="2000" dirty="0" smtClean="0"/>
              <a:t>-l </a:t>
            </a:r>
            <a:r>
              <a:rPr lang="en-US" altLang="zh-CN" sz="2000" dirty="0" err="1" smtClean="0"/>
              <a:t>dla_efi.aoclib</a:t>
            </a:r>
            <a:r>
              <a:rPr lang="zh-CN" altLang="en-US" sz="2000" dirty="0" smtClean="0"/>
              <a:t>：     </a:t>
            </a:r>
            <a:r>
              <a:rPr lang="en-US" altLang="zh-CN" sz="2000" dirty="0" smtClean="0"/>
              <a:t>system </a:t>
            </a:r>
            <a:r>
              <a:rPr lang="en-US" altLang="zh-CN" sz="2000" dirty="0" err="1" smtClean="0"/>
              <a:t>verilog</a:t>
            </a:r>
            <a:r>
              <a:rPr lang="zh-CN" altLang="en-US" sz="2000" dirty="0" smtClean="0"/>
              <a:t>产生的库文件</a:t>
            </a:r>
            <a:endParaRPr lang="en-US" altLang="zh-CN" sz="2000" dirty="0" smtClean="0"/>
          </a:p>
          <a:p>
            <a:r>
              <a:rPr lang="en-US" altLang="zh-CN" sz="2000" dirty="0" smtClean="0"/>
              <a:t>-o $FPGA_AOCX</a:t>
            </a:r>
            <a:r>
              <a:rPr lang="zh-CN" altLang="en-US" sz="2000" dirty="0" smtClean="0"/>
              <a:t>：最终输出</a:t>
            </a:r>
            <a:r>
              <a:rPr lang="en-US" altLang="zh-CN" sz="2000" dirty="0" err="1" smtClean="0"/>
              <a:t>aocx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r>
              <a:rPr lang="en-US" altLang="zh-CN" sz="2000" dirty="0"/>
              <a:t>$</a:t>
            </a:r>
            <a:r>
              <a:rPr lang="en-US" altLang="zh-CN" sz="2000" dirty="0" smtClean="0"/>
              <a:t>EXTRA_ARGS</a:t>
            </a:r>
            <a:r>
              <a:rPr lang="zh-CN" altLang="en-US" sz="2000" dirty="0" smtClean="0"/>
              <a:t>包含</a:t>
            </a:r>
            <a:r>
              <a:rPr lang="en-US" altLang="zh-CN" sz="2000" dirty="0" smtClean="0"/>
              <a:t>-DDLA_EVEN: 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        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cl</a:t>
            </a:r>
            <a:r>
              <a:rPr lang="zh-CN" altLang="en-US" sz="2000" dirty="0" smtClean="0"/>
              <a:t>文件中定义</a:t>
            </a:r>
            <a:r>
              <a:rPr lang="en-US" altLang="zh-CN" sz="2000" dirty="0" smtClean="0"/>
              <a:t>DLA_EVEN</a:t>
            </a:r>
            <a:r>
              <a:rPr lang="zh-CN" altLang="en-US" sz="2000" dirty="0" smtClean="0"/>
              <a:t>变量</a:t>
            </a:r>
            <a:endParaRPr lang="en-US" altLang="zh-CN" sz="2000" dirty="0" smtClean="0"/>
          </a:p>
        </p:txBody>
      </p:sp>
      <p:sp>
        <p:nvSpPr>
          <p:cNvPr id="5" name="矩形 4"/>
          <p:cNvSpPr/>
          <p:nvPr/>
        </p:nvSpPr>
        <p:spPr>
          <a:xfrm>
            <a:off x="353291" y="1219722"/>
            <a:ext cx="4314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FPGA</a:t>
            </a:r>
            <a:r>
              <a:rPr lang="zh-CN" altLang="en-US" sz="2000" dirty="0" smtClean="0"/>
              <a:t>编译语句，</a:t>
            </a:r>
            <a:endParaRPr lang="en-US" altLang="zh-CN" sz="2000" dirty="0" smtClean="0"/>
          </a:p>
          <a:p>
            <a:r>
              <a:rPr lang="zh-CN" altLang="en-US" sz="2000" dirty="0" smtClean="0"/>
              <a:t>参考</a:t>
            </a:r>
            <a:r>
              <a:rPr lang="en-US" altLang="zh-CN" sz="2000" dirty="0" smtClean="0"/>
              <a:t>Scripts/build.sh line174~line177</a:t>
            </a:r>
          </a:p>
        </p:txBody>
      </p:sp>
      <p:sp>
        <p:nvSpPr>
          <p:cNvPr id="7" name="矩形 6"/>
          <p:cNvSpPr/>
          <p:nvPr/>
        </p:nvSpPr>
        <p:spPr>
          <a:xfrm>
            <a:off x="6376094" y="295852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文件示例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15" y="3588531"/>
            <a:ext cx="4917228" cy="20262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10315" y="1429233"/>
            <a:ext cx="2196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Rtl</a:t>
            </a:r>
            <a:r>
              <a:rPr lang="zh-CN" altLang="en-US" sz="2000" dirty="0" smtClean="0"/>
              <a:t>代码产生</a:t>
            </a:r>
            <a:r>
              <a:rPr lang="en-US" altLang="zh-CN" sz="2000" dirty="0" err="1"/>
              <a:t>aoclib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5" y="2189218"/>
            <a:ext cx="5078281" cy="6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代码生成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2" y="3261925"/>
            <a:ext cx="4725786" cy="28657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250" y="802429"/>
            <a:ext cx="5295900" cy="323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290" y="1126279"/>
            <a:ext cx="5307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Efi_gen</a:t>
            </a:r>
            <a:r>
              <a:rPr lang="en-US" altLang="zh-CN" dirty="0"/>
              <a:t>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efi_gen.cpp</a:t>
            </a:r>
            <a:r>
              <a:rPr lang="zh-CN" altLang="en-US" dirty="0" smtClean="0"/>
              <a:t>生成的可执行文件，其输入为架构文件以及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型号等。主要功能为产生各个</a:t>
            </a:r>
            <a:r>
              <a:rPr lang="en-US" altLang="zh-CN" dirty="0" smtClean="0"/>
              <a:t>SV</a:t>
            </a:r>
            <a:r>
              <a:rPr lang="zh-CN" altLang="en-US" dirty="0" smtClean="0"/>
              <a:t>代码所需要的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架构文件描述采用</a:t>
            </a:r>
            <a:r>
              <a:rPr lang="en-US" altLang="zh-CN" dirty="0" err="1"/>
              <a:t>ProtoBuf</a:t>
            </a:r>
            <a:r>
              <a:rPr lang="zh-CN" altLang="en-US" dirty="0"/>
              <a:t>格式，</a:t>
            </a:r>
            <a:r>
              <a:rPr lang="en-US" altLang="zh-CN" dirty="0" err="1"/>
              <a:t>ProtoBuf</a:t>
            </a:r>
            <a:r>
              <a:rPr lang="zh-CN" altLang="en-US" dirty="0"/>
              <a:t>类似</a:t>
            </a:r>
            <a:r>
              <a:rPr lang="en-US" altLang="zh-CN" dirty="0" err="1"/>
              <a:t>json</a:t>
            </a:r>
            <a:r>
              <a:rPr lang="zh-CN" altLang="en-US" dirty="0"/>
              <a:t>，</a:t>
            </a:r>
            <a:r>
              <a:rPr lang="en-US" altLang="zh-CN" dirty="0"/>
              <a:t>xml</a:t>
            </a:r>
            <a:r>
              <a:rPr lang="zh-CN" altLang="en-US" dirty="0"/>
              <a:t>，用于数据序列化，采用了类似</a:t>
            </a:r>
            <a:r>
              <a:rPr lang="en-US" altLang="zh-CN" dirty="0"/>
              <a:t>STEP</a:t>
            </a:r>
            <a:r>
              <a:rPr lang="zh-CN" altLang="en-US" dirty="0"/>
              <a:t>的压缩方式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完整的架构文件参考</a:t>
            </a:r>
            <a:r>
              <a:rPr lang="en-US" altLang="zh-CN" dirty="0" err="1"/>
              <a:t>dla</a:t>
            </a:r>
            <a:r>
              <a:rPr lang="en-US" altLang="zh-CN" dirty="0"/>
              <a:t>/doc/</a:t>
            </a:r>
            <a:r>
              <a:rPr lang="en-US" altLang="zh-CN" dirty="0" err="1"/>
              <a:t>dla.proto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725" y="1557509"/>
            <a:ext cx="39147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2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架构参数头文件生成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1" y="963088"/>
            <a:ext cx="3448014" cy="13405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71291" y="865102"/>
            <a:ext cx="73667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/</a:t>
            </a:r>
            <a:r>
              <a:rPr lang="zh-CN" altLang="en-US" dirty="0" smtClean="0"/>
              <a:t>** 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arch_params.h</a:t>
            </a:r>
            <a:endParaRPr lang="en-US" altLang="zh-CN" dirty="0" smtClean="0"/>
          </a:p>
          <a:p>
            <a:r>
              <a:rPr lang="en-US" altLang="zh-CN" dirty="0" err="1" smtClean="0"/>
              <a:t>Arch_params</a:t>
            </a:r>
            <a:r>
              <a:rPr lang="zh-CN" altLang="en-US" dirty="0" smtClean="0"/>
              <a:t>类包含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代码中用的所有架构参数</a:t>
            </a:r>
            <a:endParaRPr lang="en-US" altLang="zh-CN" dirty="0" smtClean="0"/>
          </a:p>
          <a:p>
            <a:r>
              <a:rPr lang="zh-CN" altLang="en-US" dirty="0" smtClean="0"/>
              <a:t>每个架构包含独立的函数来设置架构相关变量</a:t>
            </a:r>
            <a:endParaRPr lang="en-US" altLang="zh-CN" dirty="0" smtClean="0"/>
          </a:p>
          <a:p>
            <a:r>
              <a:rPr lang="zh-CN" altLang="en-US" dirty="0" smtClean="0"/>
              <a:t>函数命名为</a:t>
            </a:r>
            <a:r>
              <a:rPr lang="en-US" altLang="zh-CN" dirty="0" smtClean="0"/>
              <a:t>set_&lt;arch&gt;_</a:t>
            </a:r>
            <a:r>
              <a:rPr lang="en-US" altLang="zh-CN" dirty="0" err="1" smtClean="0"/>
              <a:t>params</a:t>
            </a:r>
            <a:r>
              <a:rPr lang="en-US" altLang="zh-CN" dirty="0" smtClean="0"/>
              <a:t>,</a:t>
            </a:r>
            <a:r>
              <a:rPr lang="zh-CN" altLang="en-US" dirty="0" smtClean="0"/>
              <a:t>存储在哈希</a:t>
            </a:r>
            <a:r>
              <a:rPr lang="en-US" altLang="zh-CN" dirty="0" smtClean="0"/>
              <a:t>map</a:t>
            </a:r>
            <a:r>
              <a:rPr lang="zh-CN" altLang="en-US" dirty="0" smtClean="0"/>
              <a:t>里面，架构名作为哈希的</a:t>
            </a:r>
            <a:r>
              <a:rPr lang="en-US" altLang="zh-CN" dirty="0" smtClean="0"/>
              <a:t>key</a:t>
            </a:r>
          </a:p>
          <a:p>
            <a:r>
              <a:rPr lang="en-US" altLang="zh-CN" dirty="0" err="1" smtClean="0"/>
              <a:t>Arch_params</a:t>
            </a:r>
            <a:r>
              <a:rPr lang="zh-CN" altLang="en-US" dirty="0" smtClean="0"/>
              <a:t>类产生</a:t>
            </a:r>
            <a:r>
              <a:rPr lang="en-US" altLang="zh-CN" dirty="0" err="1" smtClean="0"/>
              <a:t>fpga_arch_gen.h</a:t>
            </a:r>
            <a:r>
              <a:rPr lang="zh-CN" altLang="en-US" dirty="0" smtClean="0"/>
              <a:t>，在编译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的过程中需要用到。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1" y="2884235"/>
            <a:ext cx="5116200" cy="3066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11968" y="2404781"/>
            <a:ext cx="2421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架构参数示例</a:t>
            </a:r>
            <a:endParaRPr lang="zh-CN" altLang="en-US" sz="2000" dirty="0"/>
          </a:p>
        </p:txBody>
      </p:sp>
      <p:sp>
        <p:nvSpPr>
          <p:cNvPr id="16" name="矩形 15"/>
          <p:cNvSpPr/>
          <p:nvPr/>
        </p:nvSpPr>
        <p:spPr bwMode="auto">
          <a:xfrm>
            <a:off x="623856" y="3441425"/>
            <a:ext cx="424070" cy="15240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08" y="2691470"/>
            <a:ext cx="4866654" cy="32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3zt1r1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1F497D"/>
          </a:solidFill>
          <a:headEnd type="none" w="med" len="med"/>
          <a:tailEnd type="none" w="med" len="med"/>
        </a:ln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 fontAlgn="base">
          <a:spcBef>
            <a:spcPct val="0"/>
          </a:spcBef>
          <a:spcAft>
            <a:spcPct val="0"/>
          </a:spcAft>
          <a:defRPr kumimoji="1">
            <a:solidFill>
              <a:srgbClr val="1F497D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14462</TotalTime>
  <Words>2915</Words>
  <Application>Microsoft Office PowerPoint</Application>
  <PresentationFormat>宽屏</PresentationFormat>
  <Paragraphs>690</Paragraphs>
  <Slides>59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MyriadRegular</vt:lpstr>
      <vt:lpstr>方正小标宋简体</vt:lpstr>
      <vt:lpstr>宋体</vt:lpstr>
      <vt:lpstr>微软雅黑</vt:lpstr>
      <vt:lpstr>文鼎CS中等线</vt:lpstr>
      <vt:lpstr>Arial</vt:lpstr>
      <vt:lpstr>Calibri</vt:lpstr>
      <vt:lpstr>Cambria Math</vt:lpstr>
      <vt:lpstr>Times New Roman</vt:lpstr>
      <vt:lpstr>Wingdings</vt:lpstr>
      <vt:lpstr>1_默认设计模板</vt:lpstr>
      <vt:lpstr>Visio</vt:lpstr>
      <vt:lpstr>PowerPoint 演示文稿</vt:lpstr>
      <vt:lpstr>目录</vt:lpstr>
      <vt:lpstr>目录</vt:lpstr>
      <vt:lpstr>DLA框架</vt:lpstr>
      <vt:lpstr>目录简介-docs</vt:lpstr>
      <vt:lpstr>主机程序编译</vt:lpstr>
      <vt:lpstr>FPGA综合编译</vt:lpstr>
      <vt:lpstr>Verilog代码生成</vt:lpstr>
      <vt:lpstr>架构参数头文件生成</vt:lpstr>
      <vt:lpstr>分布式DLA整体架构</vt:lpstr>
      <vt:lpstr>主机程序运行</vt:lpstr>
      <vt:lpstr>仿真模式</vt:lpstr>
      <vt:lpstr>目录</vt:lpstr>
      <vt:lpstr>主机程序介绍：整体概览</vt:lpstr>
      <vt:lpstr>设备初始化</vt:lpstr>
      <vt:lpstr>DLA执行模型</vt:lpstr>
      <vt:lpstr>架构参数初始化-网络构建</vt:lpstr>
      <vt:lpstr>架构参数初始化-图构建</vt:lpstr>
      <vt:lpstr>设备buffer初始化</vt:lpstr>
      <vt:lpstr>DLA程序执行</vt:lpstr>
      <vt:lpstr>数据写入读出</vt:lpstr>
      <vt:lpstr>目录</vt:lpstr>
      <vt:lpstr>Device端程序功能设计要点</vt:lpstr>
      <vt:lpstr>实现架构及基本参数</vt:lpstr>
      <vt:lpstr>模块动态模式支持</vt:lpstr>
      <vt:lpstr>数据格式</vt:lpstr>
      <vt:lpstr>数据格式-块浮点</vt:lpstr>
      <vt:lpstr>OPENCL整体数据流</vt:lpstr>
      <vt:lpstr>OPENCL kernel间通信</vt:lpstr>
      <vt:lpstr>DDR中存储的数据格式</vt:lpstr>
      <vt:lpstr>Input reader</vt:lpstr>
      <vt:lpstr>Input feeder</vt:lpstr>
      <vt:lpstr>Filter reader</vt:lpstr>
      <vt:lpstr>其它opencl算子</vt:lpstr>
      <vt:lpstr>目录</vt:lpstr>
      <vt:lpstr>PE阵列输入输出与整体架构</vt:lpstr>
      <vt:lpstr>单个PE结构</vt:lpstr>
      <vt:lpstr>PE累加器</vt:lpstr>
      <vt:lpstr>计算实例-参数配置</vt:lpstr>
      <vt:lpstr>PE阵列性能分析</vt:lpstr>
      <vt:lpstr>目录</vt:lpstr>
      <vt:lpstr>DLA实例功能需求</vt:lpstr>
      <vt:lpstr>卷积阵列模块仿真</vt:lpstr>
      <vt:lpstr>Main.cpp详解-配置参数</vt:lpstr>
      <vt:lpstr>Pe_input赋值详解</vt:lpstr>
      <vt:lpstr>Write_pe_input</vt:lpstr>
      <vt:lpstr>Write_pe_output</vt:lpstr>
      <vt:lpstr>Pe_model</vt:lpstr>
      <vt:lpstr>目录</vt:lpstr>
      <vt:lpstr>神经网络示例-Alexnet</vt:lpstr>
      <vt:lpstr>常见的神经网络</vt:lpstr>
      <vt:lpstr>神经网络算子</vt:lpstr>
      <vt:lpstr>深度学习推理框架</vt:lpstr>
      <vt:lpstr>常见芯片性能</vt:lpstr>
      <vt:lpstr>神经网络异构框架-OpenVINO+DLA</vt:lpstr>
      <vt:lpstr>卷积概念</vt:lpstr>
      <vt:lpstr>卷积在CPU上的优化</vt:lpstr>
      <vt:lpstr>卷积在逻辑电路上的实现-常见方法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Honwey Kan(阚宏伟)</dc:creator>
  <cp:lastModifiedBy>Gary Mei (梅国强)</cp:lastModifiedBy>
  <cp:revision>521</cp:revision>
  <dcterms:created xsi:type="dcterms:W3CDTF">2018-11-05T04:23:08Z</dcterms:created>
  <dcterms:modified xsi:type="dcterms:W3CDTF">2021-04-19T08:16:48Z</dcterms:modified>
</cp:coreProperties>
</file>